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media/image19.svg" ContentType="image/svg"/>
  <Override PartName="/ppt/media/image22.svg" ContentType="image/svg"/>
  <Override PartName="/ppt/media/image24.svg" ContentType="image/svg"/>
  <Override PartName="/ppt/media/image26.svg" ContentType="image/svg"/>
  <Override PartName="/ppt/media/image28.svg" ContentType="image/svg"/>
  <Override PartName="/ppt/media/image34.svg" ContentType="image/svg"/>
  <Override PartName="/ppt/media/image36.svg" ContentType="image/svg"/>
  <Override PartName="/ppt/media/image40.svg" ContentType="image/svg"/>
  <Override PartName="/ppt/media/image42.svg" ContentType="image/svg"/>
  <Override PartName="/ppt/media/image54.svg" ContentType="image/svg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 ?><Relationships xmlns="http://schemas.openxmlformats.org/package/2006/relationships"><Relationship Id="rId1" Type="http://schemas.openxmlformats.org/officeDocument/2006/relationships/officeDocument" Target="ppt/presentation.xml"  /><Relationship Id="rId2" Type="http://schemas.openxmlformats.org/package/2006/relationships/metadata/thumbnail" Target="docProps/thumbnail.jpeg"  /><Relationship Id="rId3" Type="http://schemas.openxmlformats.org/package/2006/relationships/metadata/core-properties" Target="docProps/core.xml"  /><Relationship Id="rId4" Type="http://schemas.openxmlformats.org/officeDocument/2006/relationships/extended-properties" Target="docProps/app.xml"  /></Relationships>
</file>

<file path=ppt/presentation.xml><?xml version="1.0" encoding="utf-8"?>
<p:presentation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autoCompressPictures="0">
  <p:sldMasterIdLst>
    <p:sldMasterId id="2147484037" r:id="rId1"/>
  </p:sldMasterIdLst>
  <p:notesMasterIdLst>
    <p:notesMasterId r:id="rId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906000" cy="6858000" type="A4"/>
  <p:notesSz cx="6858000" cy="9144000"/>
  <p:defaultTextStyle>
    <a:defPPr>
      <a:defRPr lang="en-US"/>
    </a:defPPr>
    <a:lvl1pPr marL="0" algn="l" defTabSz="804511" rtl="0" eaLnBrk="1" latinLnBrk="0" hangingPunct="1">
      <a:defRPr sz="1584" kern="1200">
        <a:solidFill>
          <a:schemeClr val="tx1"/>
        </a:solidFill>
        <a:latin typeface="+mn-lt"/>
        <a:ea typeface="+mn-ea"/>
        <a:cs typeface="+mn-cs"/>
      </a:defRPr>
    </a:lvl1pPr>
    <a:lvl2pPr marL="402255" algn="l" defTabSz="804511" rtl="0" eaLnBrk="1" latinLnBrk="0" hangingPunct="1">
      <a:defRPr sz="1584" kern="1200">
        <a:solidFill>
          <a:schemeClr val="tx1"/>
        </a:solidFill>
        <a:latin typeface="+mn-lt"/>
        <a:ea typeface="+mn-ea"/>
        <a:cs typeface="+mn-cs"/>
      </a:defRPr>
    </a:lvl2pPr>
    <a:lvl3pPr marL="804511" algn="l" defTabSz="804511" rtl="0" eaLnBrk="1" latinLnBrk="0" hangingPunct="1">
      <a:defRPr sz="1584" kern="1200">
        <a:solidFill>
          <a:schemeClr val="tx1"/>
        </a:solidFill>
        <a:latin typeface="+mn-lt"/>
        <a:ea typeface="+mn-ea"/>
        <a:cs typeface="+mn-cs"/>
      </a:defRPr>
    </a:lvl3pPr>
    <a:lvl4pPr marL="1206766" algn="l" defTabSz="804511" rtl="0" eaLnBrk="1" latinLnBrk="0" hangingPunct="1">
      <a:defRPr sz="1584" kern="1200">
        <a:solidFill>
          <a:schemeClr val="tx1"/>
        </a:solidFill>
        <a:latin typeface="+mn-lt"/>
        <a:ea typeface="+mn-ea"/>
        <a:cs typeface="+mn-cs"/>
      </a:defRPr>
    </a:lvl4pPr>
    <a:lvl5pPr marL="1609022" algn="l" defTabSz="804511" rtl="0" eaLnBrk="1" latinLnBrk="0" hangingPunct="1">
      <a:defRPr sz="1584" kern="1200">
        <a:solidFill>
          <a:schemeClr val="tx1"/>
        </a:solidFill>
        <a:latin typeface="+mn-lt"/>
        <a:ea typeface="+mn-ea"/>
        <a:cs typeface="+mn-cs"/>
      </a:defRPr>
    </a:lvl5pPr>
    <a:lvl6pPr marL="2011278" algn="l" defTabSz="804511" rtl="0" eaLnBrk="1" latinLnBrk="0" hangingPunct="1">
      <a:defRPr sz="1584" kern="1200">
        <a:solidFill>
          <a:schemeClr val="tx1"/>
        </a:solidFill>
        <a:latin typeface="+mn-lt"/>
        <a:ea typeface="+mn-ea"/>
        <a:cs typeface="+mn-cs"/>
      </a:defRPr>
    </a:lvl6pPr>
    <a:lvl7pPr marL="2413533" algn="l" defTabSz="804511" rtl="0" eaLnBrk="1" latinLnBrk="0" hangingPunct="1">
      <a:defRPr sz="1584" kern="1200">
        <a:solidFill>
          <a:schemeClr val="tx1"/>
        </a:solidFill>
        <a:latin typeface="+mn-lt"/>
        <a:ea typeface="+mn-ea"/>
        <a:cs typeface="+mn-cs"/>
      </a:defRPr>
    </a:lvl7pPr>
    <a:lvl8pPr marL="2815789" algn="l" defTabSz="804511" rtl="0" eaLnBrk="1" latinLnBrk="0" hangingPunct="1">
      <a:defRPr sz="1584" kern="1200">
        <a:solidFill>
          <a:schemeClr val="tx1"/>
        </a:solidFill>
        <a:latin typeface="+mn-lt"/>
        <a:ea typeface="+mn-ea"/>
        <a:cs typeface="+mn-cs"/>
      </a:defRPr>
    </a:lvl8pPr>
    <a:lvl9pPr marL="3218044" algn="l" defTabSz="804511" rtl="0" eaLnBrk="1" latinLnBrk="0" hangingPunct="1">
      <a:defRPr sz="1584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prnPr scaleToFitPaper="1"/>
</p:presentationPr>
</file>

<file path=ppt/tableStyles.xml><?xml version="1.0" encoding="utf-8"?>
<a:tblStyleLst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def="{5C22544A-7EE6-4342-B048-85BDC9FD1C3A}"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TxStyle/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TxStyle/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TxStyle/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TxStyle/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TxStyle/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TxStyle/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TxStyle/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TxStyle/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TxStyle/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TxStyle/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TxStyle/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TxStyle/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normalViewPr horzBarState="maximized">
    <p:restoredLeft sz="10287" autoAdjust="0"/>
    <p:restoredTop sz="99409" autoAdjust="0"/>
  </p:normalViewPr>
  <p:slideViewPr>
    <p:cSldViewPr snapToGrid="0" snapToObjects="1">
      <p:cViewPr varScale="1">
        <p:scale>
          <a:sx n="100" d="100"/>
          <a:sy n="100" d="100"/>
        </p:scale>
        <p:origin x="2320" y="160"/>
      </p:cViewPr>
      <p:guideLst>
        <p:guide orient="horz" pos="4080"/>
        <p:guide orient="horz" pos="239"/>
        <p:guide pos="5802"/>
        <p:guide pos="447"/>
        <p:guide pos="3119"/>
      </p:guideLst>
    </p:cSldViewPr>
  </p:slideViewPr>
  <p:notesTextViewPr>
    <p:cViewPr>
      <p:scale>
        <a:sx n="150" d="100"/>
        <a:sy n="15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 showGuides="1">
      <p:cViewPr varScale="1">
        <p:scale>
          <a:sx n="66" d="100"/>
          <a:sy n="66" d="100"/>
        </p:scale>
        <p:origin x="0" y="0"/>
      </p:cViewPr>
    </p:cSldViewPr>
  </p:notesViewPr>
  <p:gridSpacing cx="76200" cy="76200"/>
</p:viewPr>
</file>

<file path=ppt/_rels/presentation.xml.rels><?xml version="1.0" encoding="UTF-8" standalone="yes" ?><Relationships xmlns="http://schemas.openxmlformats.org/package/2006/relationships"><Relationship Id="rId1" Type="http://schemas.openxmlformats.org/officeDocument/2006/relationships/slideMaster" Target="slideMasters/slideMaster1.xml"  /><Relationship Id="rId10" Type="http://schemas.openxmlformats.org/officeDocument/2006/relationships/slide" Target="slides/slide8.xml"  /><Relationship Id="rId11" Type="http://schemas.openxmlformats.org/officeDocument/2006/relationships/slide" Target="slides/slide9.xml"  /><Relationship Id="rId12" Type="http://schemas.openxmlformats.org/officeDocument/2006/relationships/presProps" Target="presProps.xml"  /><Relationship Id="rId13" Type="http://schemas.openxmlformats.org/officeDocument/2006/relationships/viewProps" Target="viewProps.xml"  /><Relationship Id="rId14" Type="http://schemas.openxmlformats.org/officeDocument/2006/relationships/theme" Target="theme/theme1.xml"  /><Relationship Id="rId15" Type="http://schemas.openxmlformats.org/officeDocument/2006/relationships/tableStyles" Target="tableStyles.xml"  /><Relationship Id="rId2" Type="http://schemas.openxmlformats.org/officeDocument/2006/relationships/notesMaster" Target="notesMasters/notesMaster1.xml"  /><Relationship Id="rId3" Type="http://schemas.openxmlformats.org/officeDocument/2006/relationships/slide" Target="slides/slide1.xml"  /><Relationship Id="rId4" Type="http://schemas.openxmlformats.org/officeDocument/2006/relationships/slide" Target="slides/slide2.xml"  /><Relationship Id="rId5" Type="http://schemas.openxmlformats.org/officeDocument/2006/relationships/slide" Target="slides/slide3.xml"  /><Relationship Id="rId6" Type="http://schemas.openxmlformats.org/officeDocument/2006/relationships/slide" Target="slides/slide4.xml"  /><Relationship Id="rId7" Type="http://schemas.openxmlformats.org/officeDocument/2006/relationships/slide" Target="slides/slide5.xml"  /><Relationship Id="rId8" Type="http://schemas.openxmlformats.org/officeDocument/2006/relationships/slide" Target="slides/slide6.xml"  /><Relationship Id="rId9" Type="http://schemas.openxmlformats.org/officeDocument/2006/relationships/slide" Target="slides/slide7.xml"  /></Relationships>
</file>

<file path=ppt/notesMasters/_rels/notesMaster1.xml.rels><?xml version="1.0" encoding="UTF-8" standalone="yes" ?><Relationships xmlns="http://schemas.openxmlformats.org/package/2006/relationships"><Relationship Id="rId1" Type="http://schemas.openxmlformats.org/officeDocument/2006/relationships/theme" Target="../theme/theme2.xml"  /></Relationships>
</file>

<file path=ppt/notesMasters/notesMaster1.xml><?xml version="1.0" encoding="utf-8"?>
<p:notes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 idx="0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>
                <a:latin typeface="Lato Light"/>
              </a:defRPr>
            </a:lvl1pPr>
          </a:lstStyle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>
                <a:latin typeface="Lato Light"/>
              </a:defRPr>
            </a:lvl1pPr>
          </a:lstStyle>
          <a:p>
            <a:pPr lvl="0">
              <a:defRPr/>
            </a:pPr>
            <a:fld id="{EFC10EE1-B198-C942-8235-326C972CBB30}" type="datetime1">
              <a:rPr lang="en-US"/>
              <a:pPr lvl="0">
                <a:defRPr/>
              </a:pPr>
              <a:t>2/15/2020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anchor="ctr"/>
          <a:lstStyle/>
          <a:p>
            <a:pPr lvl="0">
              <a:defRPr/>
            </a:pPr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/>
          <a:lstStyle/>
          <a:p>
            <a:pPr lvl="0">
              <a:defRPr/>
            </a:pPr>
            <a:r>
              <a:rPr lang="en-US"/>
              <a:t>Click to edit Master text styles</a:t>
            </a:r>
            <a:endParaRPr lang="en-US"/>
          </a:p>
          <a:p>
            <a:pPr lvl="1">
              <a:defRPr/>
            </a:pPr>
            <a:r>
              <a:rPr lang="en-US"/>
              <a:t>Second level</a:t>
            </a:r>
            <a:endParaRPr lang="en-US"/>
          </a:p>
          <a:p>
            <a:pPr lvl="2">
              <a:defRPr/>
            </a:pPr>
            <a:r>
              <a:rPr lang="en-US"/>
              <a:t>Third level</a:t>
            </a:r>
            <a:endParaRPr lang="en-US"/>
          </a:p>
          <a:p>
            <a:pPr lvl="3">
              <a:defRPr/>
            </a:pPr>
            <a:r>
              <a:rPr lang="en-US"/>
              <a:t>Fourth level</a:t>
            </a:r>
            <a:endParaRPr lang="en-US"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>
                <a:latin typeface="Lato Light"/>
              </a:defRPr>
            </a:lvl1pPr>
          </a:lstStyle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>
                <a:latin typeface="Lato Light"/>
              </a:defRPr>
            </a:lvl1pPr>
          </a:lstStyle>
          <a:p>
            <a:pPr lvl="0">
              <a:defRPr/>
            </a:pPr>
            <a:fld id="{006BE02D-20C0-F840-AFAC-BEA99C74FDC2}" type="slidenum">
              <a:rPr lang="en-US"/>
              <a:pPr lvl="0"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02255" rtl="0" eaLnBrk="1" latinLnBrk="0" hangingPunct="1">
      <a:defRPr sz="1056" kern="1200">
        <a:solidFill>
          <a:schemeClr val="tx1"/>
        </a:solidFill>
        <a:latin typeface="Lato Light"/>
        <a:ea typeface="+mn-ea"/>
        <a:cs typeface="+mn-cs"/>
      </a:defRPr>
    </a:lvl1pPr>
    <a:lvl2pPr marL="402255" algn="l" defTabSz="402255" rtl="0" eaLnBrk="1" latinLnBrk="0" hangingPunct="1">
      <a:defRPr sz="1056" kern="1200">
        <a:solidFill>
          <a:schemeClr val="tx1"/>
        </a:solidFill>
        <a:latin typeface="Lato Light"/>
        <a:ea typeface="+mn-ea"/>
        <a:cs typeface="+mn-cs"/>
      </a:defRPr>
    </a:lvl2pPr>
    <a:lvl3pPr marL="804511" algn="l" defTabSz="402255" rtl="0" eaLnBrk="1" latinLnBrk="0" hangingPunct="1">
      <a:defRPr sz="1056" kern="1200">
        <a:solidFill>
          <a:schemeClr val="tx1"/>
        </a:solidFill>
        <a:latin typeface="Lato Light"/>
        <a:ea typeface="+mn-ea"/>
        <a:cs typeface="+mn-cs"/>
      </a:defRPr>
    </a:lvl3pPr>
    <a:lvl4pPr marL="1206766" algn="l" defTabSz="402255" rtl="0" eaLnBrk="1" latinLnBrk="0" hangingPunct="1">
      <a:defRPr sz="1056" kern="1200">
        <a:solidFill>
          <a:schemeClr val="tx1"/>
        </a:solidFill>
        <a:latin typeface="Lato Light"/>
        <a:ea typeface="+mn-ea"/>
        <a:cs typeface="+mn-cs"/>
      </a:defRPr>
    </a:lvl4pPr>
    <a:lvl5pPr marL="1609022" algn="l" defTabSz="402255" rtl="0" eaLnBrk="1" latinLnBrk="0" hangingPunct="1">
      <a:defRPr sz="1056" kern="1200">
        <a:solidFill>
          <a:schemeClr val="tx1"/>
        </a:solidFill>
        <a:latin typeface="Lato Light"/>
        <a:ea typeface="+mn-ea"/>
        <a:cs typeface="+mn-cs"/>
      </a:defRPr>
    </a:lvl5pPr>
    <a:lvl6pPr marL="2011278" algn="l" defTabSz="402255" rtl="0" eaLnBrk="1" latinLnBrk="0" hangingPunct="1">
      <a:defRPr sz="1056" kern="1200">
        <a:solidFill>
          <a:schemeClr val="tx1"/>
        </a:solidFill>
        <a:latin typeface="+mn-lt"/>
        <a:ea typeface="+mn-ea"/>
        <a:cs typeface="+mn-cs"/>
      </a:defRPr>
    </a:lvl6pPr>
    <a:lvl7pPr marL="2413533" algn="l" defTabSz="402255" rtl="0" eaLnBrk="1" latinLnBrk="0" hangingPunct="1">
      <a:defRPr sz="1056" kern="1200">
        <a:solidFill>
          <a:schemeClr val="tx1"/>
        </a:solidFill>
        <a:latin typeface="+mn-lt"/>
        <a:ea typeface="+mn-ea"/>
        <a:cs typeface="+mn-cs"/>
      </a:defRPr>
    </a:lvl7pPr>
    <a:lvl8pPr marL="2815789" algn="l" defTabSz="402255" rtl="0" eaLnBrk="1" latinLnBrk="0" hangingPunct="1">
      <a:defRPr sz="1056" kern="1200">
        <a:solidFill>
          <a:schemeClr val="tx1"/>
        </a:solidFill>
        <a:latin typeface="+mn-lt"/>
        <a:ea typeface="+mn-ea"/>
        <a:cs typeface="+mn-cs"/>
      </a:defRPr>
    </a:lvl8pPr>
    <a:lvl9pPr marL="3218044" algn="l" defTabSz="402255" rtl="0" eaLnBrk="1" latinLnBrk="0" hangingPunct="1">
      <a:defRPr sz="105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 ?><Relationships xmlns="http://schemas.openxmlformats.org/package/2006/relationships"><Relationship Id="rId1" Type="http://schemas.openxmlformats.org/officeDocument/2006/relationships/slide" Target="../slides/slide3.xml"  /><Relationship Id="rId2" Type="http://schemas.openxmlformats.org/officeDocument/2006/relationships/notesMaster" Target="../notesMasters/notesMaster1.xml"  /></Relationships>
</file>

<file path=ppt/notesSlides/_rels/notesSlide2.xml.rels><?xml version="1.0" encoding="UTF-8" standalone="yes" ?><Relationships xmlns="http://schemas.openxmlformats.org/package/2006/relationships"><Relationship Id="rId1" Type="http://schemas.openxmlformats.org/officeDocument/2006/relationships/slide" Target="../slides/slide4.xml"  /><Relationship Id="rId2" Type="http://schemas.openxmlformats.org/officeDocument/2006/relationships/notesMaster" Target="../notesMasters/notesMaster1.xml"  /></Relationships>
</file>

<file path=ppt/notesSlides/_rels/notesSlide3.xml.rels><?xml version="1.0" encoding="UTF-8" standalone="yes" ?><Relationships xmlns="http://schemas.openxmlformats.org/package/2006/relationships"><Relationship Id="rId1" Type="http://schemas.openxmlformats.org/officeDocument/2006/relationships/slide" Target="../slides/slide5.xml"  /><Relationship Id="rId2" Type="http://schemas.openxmlformats.org/officeDocument/2006/relationships/notesMaster" Target="../notesMasters/notesMaster1.xml"  /></Relationships>
</file>

<file path=ppt/notesSlides/notesSlide1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TextEdit="1"/>
          </p:cNvSpPr>
          <p:nvPr>
            <p:ph type="sldImg" idx="0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006BE02D-20C0-F840-AFAC-BEA99C74FDC2}" type="slidenum">
              <a:rPr lang="en-US"/>
              <a:pPr lvl="0"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TextEdit="1"/>
          </p:cNvSpPr>
          <p:nvPr>
            <p:ph type="sldImg" idx="0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006BE02D-20C0-F840-AFAC-BEA99C74FDC2}" type="slidenum">
              <a:rPr lang="en-US"/>
              <a:pPr lvl="0"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TextEdit="1"/>
          </p:cNvSpPr>
          <p:nvPr>
            <p:ph type="sldImg" idx="0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006BE02D-20C0-F840-AFAC-BEA99C74FDC2}" type="slidenum">
              <a:rPr lang="en-US"/>
              <a:pPr lvl="0"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1.jpeg"  /></Relationships>
</file>

<file path=ppt/slideLayouts/_rels/slideLayout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12/23/19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43497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Meet the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7834224" y="3278018"/>
            <a:ext cx="1093898" cy="1195173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138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8" name="Picture Placeholder 13"/>
          <p:cNvSpPr>
            <a:spLocks noGrp="1"/>
          </p:cNvSpPr>
          <p:nvPr>
            <p:ph type="pic" sz="quarter" idx="14"/>
          </p:nvPr>
        </p:nvSpPr>
        <p:spPr>
          <a:xfrm>
            <a:off x="4423710" y="3278018"/>
            <a:ext cx="1093898" cy="1195173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138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9" name="Picture Placeholder 13"/>
          <p:cNvSpPr>
            <a:spLocks noGrp="1"/>
          </p:cNvSpPr>
          <p:nvPr>
            <p:ph type="pic" sz="quarter" idx="15"/>
          </p:nvPr>
        </p:nvSpPr>
        <p:spPr>
          <a:xfrm>
            <a:off x="2696876" y="3278018"/>
            <a:ext cx="1093898" cy="1195173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138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0" name="Picture Placeholder 13"/>
          <p:cNvSpPr>
            <a:spLocks noGrp="1"/>
          </p:cNvSpPr>
          <p:nvPr>
            <p:ph type="pic" sz="quarter" idx="16"/>
          </p:nvPr>
        </p:nvSpPr>
        <p:spPr>
          <a:xfrm>
            <a:off x="997533" y="3278018"/>
            <a:ext cx="1093898" cy="1195173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138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1" name="Picture Placeholder 13"/>
          <p:cNvSpPr>
            <a:spLocks noGrp="1"/>
          </p:cNvSpPr>
          <p:nvPr>
            <p:ph type="pic" sz="quarter" idx="17"/>
          </p:nvPr>
        </p:nvSpPr>
        <p:spPr>
          <a:xfrm>
            <a:off x="6123053" y="3278018"/>
            <a:ext cx="1093898" cy="1195173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138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2" name="Picture Placeholder 13"/>
          <p:cNvSpPr>
            <a:spLocks noGrp="1"/>
          </p:cNvSpPr>
          <p:nvPr>
            <p:ph type="pic" sz="quarter" idx="18"/>
          </p:nvPr>
        </p:nvSpPr>
        <p:spPr>
          <a:xfrm>
            <a:off x="7834224" y="1867260"/>
            <a:ext cx="1093898" cy="1195173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138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3" name="Picture Placeholder 13"/>
          <p:cNvSpPr>
            <a:spLocks noGrp="1"/>
          </p:cNvSpPr>
          <p:nvPr>
            <p:ph type="pic" sz="quarter" idx="19"/>
          </p:nvPr>
        </p:nvSpPr>
        <p:spPr>
          <a:xfrm>
            <a:off x="4423710" y="1867260"/>
            <a:ext cx="1093898" cy="1195173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138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4" name="Picture Placeholder 13"/>
          <p:cNvSpPr>
            <a:spLocks noGrp="1"/>
          </p:cNvSpPr>
          <p:nvPr>
            <p:ph type="pic" sz="quarter" idx="20"/>
          </p:nvPr>
        </p:nvSpPr>
        <p:spPr>
          <a:xfrm>
            <a:off x="2696876" y="1867260"/>
            <a:ext cx="1093898" cy="1195173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138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5" name="Picture Placeholder 13"/>
          <p:cNvSpPr>
            <a:spLocks noGrp="1"/>
          </p:cNvSpPr>
          <p:nvPr>
            <p:ph type="pic" sz="quarter" idx="21"/>
          </p:nvPr>
        </p:nvSpPr>
        <p:spPr>
          <a:xfrm>
            <a:off x="997533" y="1867260"/>
            <a:ext cx="1093898" cy="1195173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138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6" name="Picture Placeholder 13"/>
          <p:cNvSpPr>
            <a:spLocks noGrp="1"/>
          </p:cNvSpPr>
          <p:nvPr>
            <p:ph type="pic" sz="quarter" idx="22"/>
          </p:nvPr>
        </p:nvSpPr>
        <p:spPr>
          <a:xfrm>
            <a:off x="6123053" y="1867260"/>
            <a:ext cx="1093898" cy="1195173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138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2" name="Picture Placeholder 13">
            <a:extLst>
              <a:ext uri="{FF2B5EF4-FFF2-40B4-BE49-F238E27FC236}">
                <a16:creationId xmlns:a16="http://schemas.microsoft.com/office/drawing/2014/main" id="{EDC63739-C60D-42E3-AC77-40FF2D75AD02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7841844" y="4718198"/>
            <a:ext cx="1093898" cy="1195173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138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3" name="Picture Placeholder 13">
            <a:extLst>
              <a:ext uri="{FF2B5EF4-FFF2-40B4-BE49-F238E27FC236}">
                <a16:creationId xmlns:a16="http://schemas.microsoft.com/office/drawing/2014/main" id="{C8BCA38D-7CA0-4B0C-BC33-C13820BBC8A0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4431330" y="4718198"/>
            <a:ext cx="1093898" cy="1195173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138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B1AA1F77-66A7-447D-94B8-235A398DE697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2704496" y="4718198"/>
            <a:ext cx="1093898" cy="1195173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138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5" name="Picture Placeholder 13">
            <a:extLst>
              <a:ext uri="{FF2B5EF4-FFF2-40B4-BE49-F238E27FC236}">
                <a16:creationId xmlns:a16="http://schemas.microsoft.com/office/drawing/2014/main" id="{FBD0FE09-3472-4C13-8F72-EF2708C6B96E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1005153" y="4718198"/>
            <a:ext cx="1093898" cy="1195173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138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6" name="Picture Placeholder 13">
            <a:extLst>
              <a:ext uri="{FF2B5EF4-FFF2-40B4-BE49-F238E27FC236}">
                <a16:creationId xmlns:a16="http://schemas.microsoft.com/office/drawing/2014/main" id="{7A211AE1-D0C1-4219-8BB2-D8E44D49FAB1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6130673" y="4718198"/>
            <a:ext cx="1093898" cy="1195173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138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5986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Pad_Martik-fe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3"/>
          <p:cNvSpPr>
            <a:spLocks noGrp="1"/>
          </p:cNvSpPr>
          <p:nvPr>
            <p:ph type="pic" sz="quarter" idx="14"/>
          </p:nvPr>
        </p:nvSpPr>
        <p:spPr>
          <a:xfrm>
            <a:off x="5650178" y="1493887"/>
            <a:ext cx="2574968" cy="3976372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707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3917440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elium_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21"/>
          <p:cNvSpPr>
            <a:spLocks noGrp="1"/>
          </p:cNvSpPr>
          <p:nvPr>
            <p:ph type="pic" sz="quarter" idx="14"/>
          </p:nvPr>
        </p:nvSpPr>
        <p:spPr>
          <a:xfrm>
            <a:off x="5341981" y="116115"/>
            <a:ext cx="4505997" cy="6332544"/>
          </a:xfrm>
          <a:custGeom>
            <a:avLst/>
            <a:gdLst>
              <a:gd name="connsiteX0" fmla="*/ 490691 w 11088796"/>
              <a:gd name="connsiteY0" fmla="*/ 11756903 h 13491341"/>
              <a:gd name="connsiteX1" fmla="*/ 733817 w 11088796"/>
              <a:gd name="connsiteY1" fmla="*/ 11837830 h 13491341"/>
              <a:gd name="connsiteX2" fmla="*/ 1808437 w 11088796"/>
              <a:gd name="connsiteY2" fmla="*/ 12656501 h 13491341"/>
              <a:gd name="connsiteX3" fmla="*/ 1856663 w 11088796"/>
              <a:gd name="connsiteY3" fmla="*/ 13306044 h 13491341"/>
              <a:gd name="connsiteX4" fmla="*/ 1236430 w 11088796"/>
              <a:gd name="connsiteY4" fmla="*/ 13407341 h 13491341"/>
              <a:gd name="connsiteX5" fmla="*/ 161810 w 11088796"/>
              <a:gd name="connsiteY5" fmla="*/ 12588671 h 13491341"/>
              <a:gd name="connsiteX6" fmla="*/ 97910 w 11088796"/>
              <a:gd name="connsiteY6" fmla="*/ 11966183 h 13491341"/>
              <a:gd name="connsiteX7" fmla="*/ 490691 w 11088796"/>
              <a:gd name="connsiteY7" fmla="*/ 11756903 h 13491341"/>
              <a:gd name="connsiteX8" fmla="*/ 1287637 w 11088796"/>
              <a:gd name="connsiteY8" fmla="*/ 10710803 h 13491341"/>
              <a:gd name="connsiteX9" fmla="*/ 1523741 w 11088796"/>
              <a:gd name="connsiteY9" fmla="*/ 10800947 h 13491341"/>
              <a:gd name="connsiteX10" fmla="*/ 2598361 w 11088796"/>
              <a:gd name="connsiteY10" fmla="*/ 11619618 h 13491341"/>
              <a:gd name="connsiteX11" fmla="*/ 2667707 w 11088796"/>
              <a:gd name="connsiteY11" fmla="*/ 12241437 h 13491341"/>
              <a:gd name="connsiteX12" fmla="*/ 2049794 w 11088796"/>
              <a:gd name="connsiteY12" fmla="*/ 12339687 h 13491341"/>
              <a:gd name="connsiteX13" fmla="*/ 975175 w 11088796"/>
              <a:gd name="connsiteY13" fmla="*/ 11521017 h 13491341"/>
              <a:gd name="connsiteX14" fmla="*/ 908953 w 11088796"/>
              <a:gd name="connsiteY14" fmla="*/ 10901578 h 13491341"/>
              <a:gd name="connsiteX15" fmla="*/ 1287637 w 11088796"/>
              <a:gd name="connsiteY15" fmla="*/ 10710803 h 13491341"/>
              <a:gd name="connsiteX16" fmla="*/ 1721569 w 11088796"/>
              <a:gd name="connsiteY16" fmla="*/ 9334566 h 13491341"/>
              <a:gd name="connsiteX17" fmla="*/ 1947183 w 11088796"/>
              <a:gd name="connsiteY17" fmla="*/ 9405678 h 13491341"/>
              <a:gd name="connsiteX18" fmla="*/ 3834230 w 11088796"/>
              <a:gd name="connsiteY18" fmla="*/ 10843275 h 13491341"/>
              <a:gd name="connsiteX19" fmla="*/ 3878894 w 11088796"/>
              <a:gd name="connsiteY19" fmla="*/ 11451101 h 13491341"/>
              <a:gd name="connsiteX20" fmla="*/ 3262230 w 11088796"/>
              <a:gd name="connsiteY20" fmla="*/ 11594106 h 13491341"/>
              <a:gd name="connsiteX21" fmla="*/ 1375183 w 11088796"/>
              <a:gd name="connsiteY21" fmla="*/ 10156508 h 13491341"/>
              <a:gd name="connsiteX22" fmla="*/ 1349316 w 11088796"/>
              <a:gd name="connsiteY22" fmla="*/ 9524008 h 13491341"/>
              <a:gd name="connsiteX23" fmla="*/ 1721569 w 11088796"/>
              <a:gd name="connsiteY23" fmla="*/ 9334566 h 13491341"/>
              <a:gd name="connsiteX24" fmla="*/ 2101387 w 11088796"/>
              <a:gd name="connsiteY24" fmla="*/ 7936576 h 13491341"/>
              <a:gd name="connsiteX25" fmla="*/ 2344041 w 11088796"/>
              <a:gd name="connsiteY25" fmla="*/ 8020670 h 13491341"/>
              <a:gd name="connsiteX26" fmla="*/ 5052676 w 11088796"/>
              <a:gd name="connsiteY26" fmla="*/ 10084172 h 13491341"/>
              <a:gd name="connsiteX27" fmla="*/ 5120124 w 11088796"/>
              <a:gd name="connsiteY27" fmla="*/ 10709361 h 13491341"/>
              <a:gd name="connsiteX28" fmla="*/ 4480668 w 11088796"/>
              <a:gd name="connsiteY28" fmla="*/ 10835011 h 13491341"/>
              <a:gd name="connsiteX29" fmla="*/ 1772034 w 11088796"/>
              <a:gd name="connsiteY29" fmla="*/ 8771509 h 13491341"/>
              <a:gd name="connsiteX30" fmla="*/ 1723383 w 11088796"/>
              <a:gd name="connsiteY30" fmla="*/ 8121644 h 13491341"/>
              <a:gd name="connsiteX31" fmla="*/ 2101387 w 11088796"/>
              <a:gd name="connsiteY31" fmla="*/ 7936576 h 13491341"/>
              <a:gd name="connsiteX32" fmla="*/ 1945410 w 11088796"/>
              <a:gd name="connsiteY32" fmla="*/ 6115309 h 13491341"/>
              <a:gd name="connsiteX33" fmla="*/ 2188908 w 11088796"/>
              <a:gd name="connsiteY33" fmla="*/ 6197004 h 13491341"/>
              <a:gd name="connsiteX34" fmla="*/ 6859286 w 11088796"/>
              <a:gd name="connsiteY34" fmla="*/ 9755006 h 13491341"/>
              <a:gd name="connsiteX35" fmla="*/ 6889502 w 11088796"/>
              <a:gd name="connsiteY35" fmla="*/ 10387978 h 13491341"/>
              <a:gd name="connsiteX36" fmla="*/ 6287266 w 11088796"/>
              <a:gd name="connsiteY36" fmla="*/ 10505862 h 13491341"/>
              <a:gd name="connsiteX37" fmla="*/ 1616888 w 11088796"/>
              <a:gd name="connsiteY37" fmla="*/ 6947860 h 13491341"/>
              <a:gd name="connsiteX38" fmla="*/ 1551927 w 11088796"/>
              <a:gd name="connsiteY38" fmla="*/ 6321692 h 13491341"/>
              <a:gd name="connsiteX39" fmla="*/ 1945410 w 11088796"/>
              <a:gd name="connsiteY39" fmla="*/ 6115309 h 13491341"/>
              <a:gd name="connsiteX40" fmla="*/ 1120711 w 11088796"/>
              <a:gd name="connsiteY40" fmla="*/ 3826332 h 13491341"/>
              <a:gd name="connsiteX41" fmla="*/ 1362501 w 11088796"/>
              <a:gd name="connsiteY41" fmla="*/ 3910611 h 13491341"/>
              <a:gd name="connsiteX42" fmla="*/ 9297658 w 11088796"/>
              <a:gd name="connsiteY42" fmla="*/ 9955798 h 13491341"/>
              <a:gd name="connsiteX43" fmla="*/ 9344772 w 11088796"/>
              <a:gd name="connsiteY43" fmla="*/ 10560687 h 13491341"/>
              <a:gd name="connsiteX44" fmla="*/ 8749084 w 11088796"/>
              <a:gd name="connsiteY44" fmla="*/ 10675877 h 13491341"/>
              <a:gd name="connsiteX45" fmla="*/ 813928 w 11088796"/>
              <a:gd name="connsiteY45" fmla="*/ 4630689 h 13491341"/>
              <a:gd name="connsiteX46" fmla="*/ 744971 w 11088796"/>
              <a:gd name="connsiteY46" fmla="*/ 4009160 h 13491341"/>
              <a:gd name="connsiteX47" fmla="*/ 1120711 w 11088796"/>
              <a:gd name="connsiteY47" fmla="*/ 3826332 h 13491341"/>
              <a:gd name="connsiteX48" fmla="*/ 4227254 w 11088796"/>
              <a:gd name="connsiteY48" fmla="*/ 2790686 h 13491341"/>
              <a:gd name="connsiteX49" fmla="*/ 4454070 w 11088796"/>
              <a:gd name="connsiteY49" fmla="*/ 2860658 h 13491341"/>
              <a:gd name="connsiteX50" fmla="*/ 9475564 w 11088796"/>
              <a:gd name="connsiteY50" fmla="*/ 6686148 h 13491341"/>
              <a:gd name="connsiteX51" fmla="*/ 9504938 w 11088796"/>
              <a:gd name="connsiteY51" fmla="*/ 7321320 h 13491341"/>
              <a:gd name="connsiteX52" fmla="*/ 8903564 w 11088796"/>
              <a:gd name="connsiteY52" fmla="*/ 7436978 h 13491341"/>
              <a:gd name="connsiteX53" fmla="*/ 3882070 w 11088796"/>
              <a:gd name="connsiteY53" fmla="*/ 3611488 h 13491341"/>
              <a:gd name="connsiteX54" fmla="*/ 3837020 w 11088796"/>
              <a:gd name="connsiteY54" fmla="*/ 3003370 h 13491341"/>
              <a:gd name="connsiteX55" fmla="*/ 4227254 w 11088796"/>
              <a:gd name="connsiteY55" fmla="*/ 2790686 h 13491341"/>
              <a:gd name="connsiteX56" fmla="*/ 5978286 w 11088796"/>
              <a:gd name="connsiteY56" fmla="*/ 2454748 h 13491341"/>
              <a:gd name="connsiteX57" fmla="*/ 6213830 w 11088796"/>
              <a:gd name="connsiteY57" fmla="*/ 2544466 h 13491341"/>
              <a:gd name="connsiteX58" fmla="*/ 9303674 w 11088796"/>
              <a:gd name="connsiteY58" fmla="*/ 4898383 h 13491341"/>
              <a:gd name="connsiteX59" fmla="*/ 9350860 w 11088796"/>
              <a:gd name="connsiteY59" fmla="*/ 5503319 h 13491341"/>
              <a:gd name="connsiteX60" fmla="*/ 8755108 w 11088796"/>
              <a:gd name="connsiteY60" fmla="*/ 5618451 h 13491341"/>
              <a:gd name="connsiteX61" fmla="*/ 5665264 w 11088796"/>
              <a:gd name="connsiteY61" fmla="*/ 3264535 h 13491341"/>
              <a:gd name="connsiteX62" fmla="*/ 5596232 w 11088796"/>
              <a:gd name="connsiteY62" fmla="*/ 2642955 h 13491341"/>
              <a:gd name="connsiteX63" fmla="*/ 5978286 w 11088796"/>
              <a:gd name="connsiteY63" fmla="*/ 2454748 h 13491341"/>
              <a:gd name="connsiteX64" fmla="*/ 1124504 w 11088796"/>
              <a:gd name="connsiteY64" fmla="*/ 2113497 h 13491341"/>
              <a:gd name="connsiteX65" fmla="*/ 1366063 w 11088796"/>
              <a:gd name="connsiteY65" fmla="*/ 2195470 h 13491341"/>
              <a:gd name="connsiteX66" fmla="*/ 10938820 w 11088796"/>
              <a:gd name="connsiteY66" fmla="*/ 9488219 h 13491341"/>
              <a:gd name="connsiteX67" fmla="*/ 10982418 w 11088796"/>
              <a:gd name="connsiteY67" fmla="*/ 10098117 h 13491341"/>
              <a:gd name="connsiteX68" fmla="*/ 10366800 w 11088796"/>
              <a:gd name="connsiteY68" fmla="*/ 10239076 h 13491341"/>
              <a:gd name="connsiteX69" fmla="*/ 794043 w 11088796"/>
              <a:gd name="connsiteY69" fmla="*/ 2946327 h 13491341"/>
              <a:gd name="connsiteX70" fmla="*/ 744627 w 11088796"/>
              <a:gd name="connsiteY70" fmla="*/ 2298728 h 13491341"/>
              <a:gd name="connsiteX71" fmla="*/ 1124504 w 11088796"/>
              <a:gd name="connsiteY71" fmla="*/ 2113497 h 13491341"/>
              <a:gd name="connsiteX72" fmla="*/ 7356102 w 11088796"/>
              <a:gd name="connsiteY72" fmla="*/ 1797588 h 13491341"/>
              <a:gd name="connsiteX73" fmla="*/ 7581448 w 11088796"/>
              <a:gd name="connsiteY73" fmla="*/ 1868497 h 13491341"/>
              <a:gd name="connsiteX74" fmla="*/ 9593352 w 11088796"/>
              <a:gd name="connsiteY74" fmla="*/ 3401213 h 13491341"/>
              <a:gd name="connsiteX75" fmla="*/ 9637536 w 11088796"/>
              <a:gd name="connsiteY75" fmla="*/ 4008670 h 13491341"/>
              <a:gd name="connsiteX76" fmla="*/ 9021352 w 11088796"/>
              <a:gd name="connsiteY76" fmla="*/ 4152044 h 13491341"/>
              <a:gd name="connsiteX77" fmla="*/ 7009448 w 11088796"/>
              <a:gd name="connsiteY77" fmla="*/ 2619328 h 13491341"/>
              <a:gd name="connsiteX78" fmla="*/ 6984064 w 11088796"/>
              <a:gd name="connsiteY78" fmla="*/ 1987194 h 13491341"/>
              <a:gd name="connsiteX79" fmla="*/ 7356102 w 11088796"/>
              <a:gd name="connsiteY79" fmla="*/ 1797588 h 13491341"/>
              <a:gd name="connsiteX80" fmla="*/ 8626238 w 11088796"/>
              <a:gd name="connsiteY80" fmla="*/ 1077861 h 13491341"/>
              <a:gd name="connsiteX81" fmla="*/ 8867664 w 11088796"/>
              <a:gd name="connsiteY81" fmla="*/ 1161018 h 13491341"/>
              <a:gd name="connsiteX82" fmla="*/ 9942284 w 11088796"/>
              <a:gd name="connsiteY82" fmla="*/ 1979689 h 13491341"/>
              <a:gd name="connsiteX83" fmla="*/ 10009308 w 11088796"/>
              <a:gd name="connsiteY83" fmla="*/ 2604557 h 13491341"/>
              <a:gd name="connsiteX84" fmla="*/ 9370276 w 11088796"/>
              <a:gd name="connsiteY84" fmla="*/ 2730530 h 13491341"/>
              <a:gd name="connsiteX85" fmla="*/ 8295656 w 11088796"/>
              <a:gd name="connsiteY85" fmla="*/ 1911858 h 13491341"/>
              <a:gd name="connsiteX86" fmla="*/ 8250554 w 11088796"/>
              <a:gd name="connsiteY86" fmla="*/ 1264696 h 13491341"/>
              <a:gd name="connsiteX87" fmla="*/ 8626238 w 11088796"/>
              <a:gd name="connsiteY87" fmla="*/ 1077861 h 13491341"/>
              <a:gd name="connsiteX88" fmla="*/ 9447378 w 11088796"/>
              <a:gd name="connsiteY88" fmla="*/ 1 h 13491341"/>
              <a:gd name="connsiteX89" fmla="*/ 9689796 w 11088796"/>
              <a:gd name="connsiteY89" fmla="*/ 81858 h 13491341"/>
              <a:gd name="connsiteX90" fmla="*/ 10764416 w 11088796"/>
              <a:gd name="connsiteY90" fmla="*/ 900529 h 13491341"/>
              <a:gd name="connsiteX91" fmla="*/ 10812642 w 11088796"/>
              <a:gd name="connsiteY91" fmla="*/ 1550070 h 13491341"/>
              <a:gd name="connsiteX92" fmla="*/ 10192408 w 11088796"/>
              <a:gd name="connsiteY92" fmla="*/ 1651368 h 13491341"/>
              <a:gd name="connsiteX93" fmla="*/ 9117788 w 11088796"/>
              <a:gd name="connsiteY93" fmla="*/ 832697 h 13491341"/>
              <a:gd name="connsiteX94" fmla="*/ 9053888 w 11088796"/>
              <a:gd name="connsiteY94" fmla="*/ 210211 h 13491341"/>
              <a:gd name="connsiteX95" fmla="*/ 9447378 w 11088796"/>
              <a:gd name="connsiteY95" fmla="*/ 1 h 13491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</a:cxnLst>
            <a:rect l="l" t="t" r="r" b="b"/>
            <a:pathLst>
              <a:path w="11088796" h="13491341">
                <a:moveTo>
                  <a:pt x="490691" y="11756903"/>
                </a:moveTo>
                <a:cubicBezTo>
                  <a:pt x="576640" y="11756478"/>
                  <a:pt x="661187" y="11782498"/>
                  <a:pt x="733817" y="11837830"/>
                </a:cubicBezTo>
                <a:cubicBezTo>
                  <a:pt x="733817" y="11837830"/>
                  <a:pt x="733817" y="11837830"/>
                  <a:pt x="1808437" y="12656501"/>
                </a:cubicBezTo>
                <a:cubicBezTo>
                  <a:pt x="2002119" y="12804053"/>
                  <a:pt x="2020477" y="13091014"/>
                  <a:pt x="1856663" y="13306044"/>
                </a:cubicBezTo>
                <a:cubicBezTo>
                  <a:pt x="1708962" y="13499922"/>
                  <a:pt x="1430112" y="13554893"/>
                  <a:pt x="1236430" y="13407341"/>
                </a:cubicBezTo>
                <a:cubicBezTo>
                  <a:pt x="1236430" y="13407341"/>
                  <a:pt x="1236430" y="13407341"/>
                  <a:pt x="161810" y="12588671"/>
                </a:cubicBezTo>
                <a:cubicBezTo>
                  <a:pt x="-31872" y="12441120"/>
                  <a:pt x="-49792" y="12160062"/>
                  <a:pt x="97910" y="11966183"/>
                </a:cubicBezTo>
                <a:cubicBezTo>
                  <a:pt x="200294" y="11831790"/>
                  <a:pt x="347442" y="11757613"/>
                  <a:pt x="490691" y="11756903"/>
                </a:cubicBezTo>
                <a:close/>
                <a:moveTo>
                  <a:pt x="1287637" y="10710803"/>
                </a:moveTo>
                <a:cubicBezTo>
                  <a:pt x="1369716" y="10715457"/>
                  <a:pt x="1451110" y="10745615"/>
                  <a:pt x="1523741" y="10800947"/>
                </a:cubicBezTo>
                <a:cubicBezTo>
                  <a:pt x="1523741" y="10800947"/>
                  <a:pt x="1523741" y="10800947"/>
                  <a:pt x="2598361" y="11619618"/>
                </a:cubicBezTo>
                <a:cubicBezTo>
                  <a:pt x="2792042" y="11767170"/>
                  <a:pt x="2832808" y="12024717"/>
                  <a:pt x="2667707" y="12241437"/>
                </a:cubicBezTo>
                <a:cubicBezTo>
                  <a:pt x="2521245" y="12433688"/>
                  <a:pt x="2243477" y="12487239"/>
                  <a:pt x="2049794" y="12339687"/>
                </a:cubicBezTo>
                <a:cubicBezTo>
                  <a:pt x="2049794" y="12339687"/>
                  <a:pt x="2049794" y="12339687"/>
                  <a:pt x="975175" y="11521017"/>
                </a:cubicBezTo>
                <a:cubicBezTo>
                  <a:pt x="781493" y="11373465"/>
                  <a:pt x="762492" y="11093830"/>
                  <a:pt x="908953" y="10901578"/>
                </a:cubicBezTo>
                <a:cubicBezTo>
                  <a:pt x="1012143" y="10766128"/>
                  <a:pt x="1150840" y="10703045"/>
                  <a:pt x="1287637" y="10710803"/>
                </a:cubicBezTo>
                <a:close/>
                <a:moveTo>
                  <a:pt x="1721569" y="9334566"/>
                </a:moveTo>
                <a:cubicBezTo>
                  <a:pt x="1803463" y="9333793"/>
                  <a:pt x="1882852" y="9356669"/>
                  <a:pt x="1947183" y="9405678"/>
                </a:cubicBezTo>
                <a:cubicBezTo>
                  <a:pt x="1947183" y="9405678"/>
                  <a:pt x="1947183" y="9405678"/>
                  <a:pt x="3834230" y="10843275"/>
                </a:cubicBezTo>
                <a:cubicBezTo>
                  <a:pt x="4005780" y="10973966"/>
                  <a:pt x="4026594" y="11257225"/>
                  <a:pt x="3878894" y="11451101"/>
                </a:cubicBezTo>
                <a:cubicBezTo>
                  <a:pt x="3712398" y="11669653"/>
                  <a:pt x="3433780" y="11724797"/>
                  <a:pt x="3262230" y="11594106"/>
                </a:cubicBezTo>
                <a:cubicBezTo>
                  <a:pt x="3262230" y="11594106"/>
                  <a:pt x="3262230" y="11594106"/>
                  <a:pt x="1375183" y="10156508"/>
                </a:cubicBezTo>
                <a:cubicBezTo>
                  <a:pt x="1203633" y="10025818"/>
                  <a:pt x="1182818" y="9742560"/>
                  <a:pt x="1349316" y="9524008"/>
                </a:cubicBezTo>
                <a:cubicBezTo>
                  <a:pt x="1441628" y="9402835"/>
                  <a:pt x="1585080" y="9335855"/>
                  <a:pt x="1721569" y="9334566"/>
                </a:cubicBezTo>
                <a:close/>
                <a:moveTo>
                  <a:pt x="2101387" y="7936576"/>
                </a:moveTo>
                <a:cubicBezTo>
                  <a:pt x="2186631" y="7938355"/>
                  <a:pt x="2271321" y="7965270"/>
                  <a:pt x="2344041" y="8020670"/>
                </a:cubicBezTo>
                <a:cubicBezTo>
                  <a:pt x="2344041" y="8020670"/>
                  <a:pt x="2344041" y="8020670"/>
                  <a:pt x="5052676" y="10084172"/>
                </a:cubicBezTo>
                <a:cubicBezTo>
                  <a:pt x="5246596" y="10231905"/>
                  <a:pt x="5267826" y="10515482"/>
                  <a:pt x="5120124" y="10709361"/>
                </a:cubicBezTo>
                <a:cubicBezTo>
                  <a:pt x="4953624" y="10927915"/>
                  <a:pt x="4674590" y="10982744"/>
                  <a:pt x="4480668" y="10835011"/>
                </a:cubicBezTo>
                <a:cubicBezTo>
                  <a:pt x="4480668" y="10835011"/>
                  <a:pt x="4480668" y="10835011"/>
                  <a:pt x="1772034" y="8771509"/>
                </a:cubicBezTo>
                <a:cubicBezTo>
                  <a:pt x="1578113" y="8623776"/>
                  <a:pt x="1556883" y="8340198"/>
                  <a:pt x="1723383" y="8121644"/>
                </a:cubicBezTo>
                <a:cubicBezTo>
                  <a:pt x="1815697" y="8000470"/>
                  <a:pt x="1959313" y="7933611"/>
                  <a:pt x="2101387" y="7936576"/>
                </a:cubicBezTo>
                <a:close/>
                <a:moveTo>
                  <a:pt x="1945410" y="6115309"/>
                </a:moveTo>
                <a:cubicBezTo>
                  <a:pt x="2031653" y="6115412"/>
                  <a:pt x="2116421" y="6141783"/>
                  <a:pt x="2188908" y="6197004"/>
                </a:cubicBezTo>
                <a:cubicBezTo>
                  <a:pt x="2188908" y="6197004"/>
                  <a:pt x="2188908" y="6197004"/>
                  <a:pt x="6859286" y="9755006"/>
                </a:cubicBezTo>
                <a:cubicBezTo>
                  <a:pt x="7052586" y="9902268"/>
                  <a:pt x="7052554" y="10173950"/>
                  <a:pt x="6889502" y="10387978"/>
                </a:cubicBezTo>
                <a:cubicBezTo>
                  <a:pt x="6742488" y="10580955"/>
                  <a:pt x="6480566" y="10653123"/>
                  <a:pt x="6287266" y="10505862"/>
                </a:cubicBezTo>
                <a:cubicBezTo>
                  <a:pt x="6287266" y="10505862"/>
                  <a:pt x="6287266" y="10505862"/>
                  <a:pt x="1616888" y="6947860"/>
                </a:cubicBezTo>
                <a:cubicBezTo>
                  <a:pt x="1423588" y="6800599"/>
                  <a:pt x="1404912" y="6514668"/>
                  <a:pt x="1551927" y="6321692"/>
                </a:cubicBezTo>
                <a:cubicBezTo>
                  <a:pt x="1653834" y="6187921"/>
                  <a:pt x="1801671" y="6115135"/>
                  <a:pt x="1945410" y="6115309"/>
                </a:cubicBezTo>
                <a:close/>
                <a:moveTo>
                  <a:pt x="1120711" y="3826332"/>
                </a:moveTo>
                <a:cubicBezTo>
                  <a:pt x="1205571" y="3828346"/>
                  <a:pt x="1289952" y="3855341"/>
                  <a:pt x="1362501" y="3910611"/>
                </a:cubicBezTo>
                <a:cubicBezTo>
                  <a:pt x="1362501" y="3910611"/>
                  <a:pt x="1362501" y="3910611"/>
                  <a:pt x="9297658" y="9955798"/>
                </a:cubicBezTo>
                <a:cubicBezTo>
                  <a:pt x="9491122" y="10103183"/>
                  <a:pt x="9491234" y="10368433"/>
                  <a:pt x="9344772" y="10560687"/>
                </a:cubicBezTo>
                <a:cubicBezTo>
                  <a:pt x="9179666" y="10777410"/>
                  <a:pt x="8942548" y="10823263"/>
                  <a:pt x="8749084" y="10675877"/>
                </a:cubicBezTo>
                <a:cubicBezTo>
                  <a:pt x="8749084" y="10675877"/>
                  <a:pt x="8749084" y="10675877"/>
                  <a:pt x="813928" y="4630689"/>
                </a:cubicBezTo>
                <a:cubicBezTo>
                  <a:pt x="620463" y="4483305"/>
                  <a:pt x="579867" y="4225882"/>
                  <a:pt x="744971" y="4009160"/>
                </a:cubicBezTo>
                <a:cubicBezTo>
                  <a:pt x="836511" y="3889001"/>
                  <a:pt x="979277" y="3822972"/>
                  <a:pt x="1120711" y="3826332"/>
                </a:cubicBezTo>
                <a:close/>
                <a:moveTo>
                  <a:pt x="4227254" y="2790686"/>
                </a:moveTo>
                <a:cubicBezTo>
                  <a:pt x="4310200" y="2788659"/>
                  <a:pt x="4389662" y="2811590"/>
                  <a:pt x="4454070" y="2860658"/>
                </a:cubicBezTo>
                <a:cubicBezTo>
                  <a:pt x="4454070" y="2860658"/>
                  <a:pt x="4454070" y="2860658"/>
                  <a:pt x="9475564" y="6686148"/>
                </a:cubicBezTo>
                <a:cubicBezTo>
                  <a:pt x="9647320" y="6816995"/>
                  <a:pt x="9671436" y="7102770"/>
                  <a:pt x="9504938" y="7321320"/>
                </a:cubicBezTo>
                <a:cubicBezTo>
                  <a:pt x="9357238" y="7515197"/>
                  <a:pt x="9075320" y="7567825"/>
                  <a:pt x="8903564" y="7436978"/>
                </a:cubicBezTo>
                <a:cubicBezTo>
                  <a:pt x="8903564" y="7436978"/>
                  <a:pt x="8903564" y="7436978"/>
                  <a:pt x="3882070" y="3611488"/>
                </a:cubicBezTo>
                <a:cubicBezTo>
                  <a:pt x="3710313" y="3480640"/>
                  <a:pt x="3689321" y="3197246"/>
                  <a:pt x="3837020" y="3003370"/>
                </a:cubicBezTo>
                <a:cubicBezTo>
                  <a:pt x="3941082" y="2866775"/>
                  <a:pt x="4089010" y="2794065"/>
                  <a:pt x="4227254" y="2790686"/>
                </a:cubicBezTo>
                <a:close/>
                <a:moveTo>
                  <a:pt x="5978286" y="2454748"/>
                </a:moveTo>
                <a:cubicBezTo>
                  <a:pt x="6060956" y="2459853"/>
                  <a:pt x="6142436" y="2490076"/>
                  <a:pt x="6213830" y="2544466"/>
                </a:cubicBezTo>
                <a:cubicBezTo>
                  <a:pt x="6213830" y="2544466"/>
                  <a:pt x="6213830" y="2544466"/>
                  <a:pt x="9303674" y="4898383"/>
                </a:cubicBezTo>
                <a:cubicBezTo>
                  <a:pt x="9497180" y="5045798"/>
                  <a:pt x="9515962" y="5286598"/>
                  <a:pt x="9350860" y="5503319"/>
                </a:cubicBezTo>
                <a:cubicBezTo>
                  <a:pt x="9204398" y="5695570"/>
                  <a:pt x="8948614" y="5765868"/>
                  <a:pt x="8755108" y="5618451"/>
                </a:cubicBezTo>
                <a:cubicBezTo>
                  <a:pt x="8755108" y="5618451"/>
                  <a:pt x="8755108" y="5618451"/>
                  <a:pt x="5665264" y="3264535"/>
                </a:cubicBezTo>
                <a:cubicBezTo>
                  <a:pt x="5474880" y="3119496"/>
                  <a:pt x="5449770" y="2835207"/>
                  <a:pt x="5596232" y="2642955"/>
                </a:cubicBezTo>
                <a:cubicBezTo>
                  <a:pt x="5699420" y="2507505"/>
                  <a:pt x="5840504" y="2446239"/>
                  <a:pt x="5978286" y="2454748"/>
                </a:cubicBezTo>
                <a:close/>
                <a:moveTo>
                  <a:pt x="1124504" y="2113497"/>
                </a:moveTo>
                <a:cubicBezTo>
                  <a:pt x="1210071" y="2114841"/>
                  <a:pt x="1294642" y="2141060"/>
                  <a:pt x="1366063" y="2195470"/>
                </a:cubicBezTo>
                <a:cubicBezTo>
                  <a:pt x="1366063" y="2195470"/>
                  <a:pt x="1366063" y="2195470"/>
                  <a:pt x="10938820" y="9488219"/>
                </a:cubicBezTo>
                <a:cubicBezTo>
                  <a:pt x="11132398" y="9635692"/>
                  <a:pt x="11129432" y="9905139"/>
                  <a:pt x="10982418" y="10098117"/>
                </a:cubicBezTo>
                <a:cubicBezTo>
                  <a:pt x="10819366" y="10312145"/>
                  <a:pt x="10560378" y="10386547"/>
                  <a:pt x="10366800" y="10239076"/>
                </a:cubicBezTo>
                <a:cubicBezTo>
                  <a:pt x="10366800" y="10239076"/>
                  <a:pt x="10366800" y="10239076"/>
                  <a:pt x="794043" y="2946327"/>
                </a:cubicBezTo>
                <a:cubicBezTo>
                  <a:pt x="603587" y="2801233"/>
                  <a:pt x="581575" y="2512756"/>
                  <a:pt x="744627" y="2298728"/>
                </a:cubicBezTo>
                <a:cubicBezTo>
                  <a:pt x="836511" y="2178117"/>
                  <a:pt x="981892" y="2111258"/>
                  <a:pt x="1124504" y="2113497"/>
                </a:cubicBezTo>
                <a:close/>
                <a:moveTo>
                  <a:pt x="7356102" y="1797588"/>
                </a:moveTo>
                <a:cubicBezTo>
                  <a:pt x="7437918" y="1796756"/>
                  <a:pt x="7517214" y="1819562"/>
                  <a:pt x="7581448" y="1868497"/>
                </a:cubicBezTo>
                <a:cubicBezTo>
                  <a:pt x="7581448" y="1868497"/>
                  <a:pt x="7581448" y="1868497"/>
                  <a:pt x="9593352" y="3401213"/>
                </a:cubicBezTo>
                <a:cubicBezTo>
                  <a:pt x="9764644" y="3531709"/>
                  <a:pt x="9785234" y="3814795"/>
                  <a:pt x="9637536" y="4008670"/>
                </a:cubicBezTo>
                <a:cubicBezTo>
                  <a:pt x="9471038" y="4227222"/>
                  <a:pt x="9192646" y="4282538"/>
                  <a:pt x="9021352" y="4152044"/>
                </a:cubicBezTo>
                <a:cubicBezTo>
                  <a:pt x="9021352" y="4152044"/>
                  <a:pt x="9021352" y="4152044"/>
                  <a:pt x="7009448" y="2619328"/>
                </a:cubicBezTo>
                <a:cubicBezTo>
                  <a:pt x="6838156" y="2488833"/>
                  <a:pt x="6817566" y="2205746"/>
                  <a:pt x="6984064" y="1987194"/>
                </a:cubicBezTo>
                <a:cubicBezTo>
                  <a:pt x="7076376" y="1866022"/>
                  <a:pt x="7219740" y="1798975"/>
                  <a:pt x="7356102" y="1797588"/>
                </a:cubicBezTo>
                <a:close/>
                <a:moveTo>
                  <a:pt x="8626238" y="1077861"/>
                </a:moveTo>
                <a:cubicBezTo>
                  <a:pt x="8710866" y="1079170"/>
                  <a:pt x="8795034" y="1105687"/>
                  <a:pt x="8867664" y="1161018"/>
                </a:cubicBezTo>
                <a:cubicBezTo>
                  <a:pt x="8867664" y="1161018"/>
                  <a:pt x="8867664" y="1161018"/>
                  <a:pt x="9942284" y="1979689"/>
                </a:cubicBezTo>
                <a:cubicBezTo>
                  <a:pt x="10135964" y="2127242"/>
                  <a:pt x="10157008" y="2410678"/>
                  <a:pt x="10009308" y="2604557"/>
                </a:cubicBezTo>
                <a:cubicBezTo>
                  <a:pt x="9842808" y="2823111"/>
                  <a:pt x="9563958" y="2878081"/>
                  <a:pt x="9370276" y="2730530"/>
                </a:cubicBezTo>
                <a:cubicBezTo>
                  <a:pt x="9370276" y="2730530"/>
                  <a:pt x="9370276" y="2730530"/>
                  <a:pt x="8295656" y="1911858"/>
                </a:cubicBezTo>
                <a:cubicBezTo>
                  <a:pt x="8101974" y="1764307"/>
                  <a:pt x="8084054" y="1483251"/>
                  <a:pt x="8250554" y="1264696"/>
                </a:cubicBezTo>
                <a:cubicBezTo>
                  <a:pt x="8342868" y="1143522"/>
                  <a:pt x="8485190" y="1075680"/>
                  <a:pt x="8626238" y="1077861"/>
                </a:cubicBezTo>
                <a:close/>
                <a:moveTo>
                  <a:pt x="9447378" y="1"/>
                </a:moveTo>
                <a:cubicBezTo>
                  <a:pt x="9532998" y="9"/>
                  <a:pt x="9617166" y="26526"/>
                  <a:pt x="9689796" y="81858"/>
                </a:cubicBezTo>
                <a:cubicBezTo>
                  <a:pt x="9689796" y="81858"/>
                  <a:pt x="9689796" y="81858"/>
                  <a:pt x="10764416" y="900529"/>
                </a:cubicBezTo>
                <a:cubicBezTo>
                  <a:pt x="10958096" y="1048080"/>
                  <a:pt x="10979140" y="1331516"/>
                  <a:pt x="10812642" y="1550070"/>
                </a:cubicBezTo>
                <a:cubicBezTo>
                  <a:pt x="10664940" y="1743949"/>
                  <a:pt x="10386090" y="1798919"/>
                  <a:pt x="10192408" y="1651368"/>
                </a:cubicBezTo>
                <a:cubicBezTo>
                  <a:pt x="10192408" y="1651368"/>
                  <a:pt x="10192408" y="1651368"/>
                  <a:pt x="9117788" y="832697"/>
                </a:cubicBezTo>
                <a:cubicBezTo>
                  <a:pt x="8924106" y="685146"/>
                  <a:pt x="8906186" y="404090"/>
                  <a:pt x="9053888" y="210211"/>
                </a:cubicBezTo>
                <a:cubicBezTo>
                  <a:pt x="9157950" y="73615"/>
                  <a:pt x="9304680" y="-11"/>
                  <a:pt x="9447378" y="1"/>
                </a:cubicBezTo>
                <a:close/>
              </a:path>
            </a:pathLst>
          </a:custGeom>
          <a:effectLst/>
        </p:spPr>
        <p:txBody>
          <a:bodyPr wrap="square">
            <a:noAutofit/>
          </a:bodyPr>
          <a:lstStyle>
            <a:lvl1pPr marL="0" indent="0">
              <a:buNone/>
              <a:defRPr sz="1707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2" name="Rectangle 1"/>
          <p:cNvSpPr/>
          <p:nvPr userDrawn="1"/>
        </p:nvSpPr>
        <p:spPr>
          <a:xfrm>
            <a:off x="3144766" y="6266986"/>
            <a:ext cx="3316958" cy="50098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44" b="0" i="0" dirty="0">
              <a:latin typeface="La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34415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906000" cy="3986358"/>
          </a:xfrm>
        </p:spPr>
        <p:txBody>
          <a:bodyPr>
            <a:normAutofit/>
          </a:bodyPr>
          <a:lstStyle>
            <a:lvl1pPr>
              <a:defRPr sz="1463"/>
            </a:lvl1pPr>
          </a:lstStyle>
          <a:p>
            <a:endParaRPr lang="en-US" dirty="0"/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B47B6318-5968-4CD9-8353-FDB54891415B}"/>
              </a:ext>
            </a:extLst>
          </p:cNvPr>
          <p:cNvSpPr/>
          <p:nvPr userDrawn="1"/>
        </p:nvSpPr>
        <p:spPr>
          <a:xfrm>
            <a:off x="3166107" y="6304076"/>
            <a:ext cx="3578984" cy="200110"/>
          </a:xfrm>
          <a:prstGeom prst="rect">
            <a:avLst/>
          </a:prstGeom>
        </p:spPr>
        <p:txBody>
          <a:bodyPr wrap="square" lIns="74285" tIns="37143" rIns="74285" bIns="37143">
            <a:spAutoFit/>
          </a:bodyPr>
          <a:lstStyle/>
          <a:p>
            <a:pPr algn="ctr"/>
            <a:r>
              <a:rPr lang="en-US" sz="813" dirty="0">
                <a:solidFill>
                  <a:schemeClr val="tx2"/>
                </a:solidFill>
                <a:latin typeface="Lato Light"/>
                <a:cs typeface="Lato Light"/>
              </a:rPr>
              <a:t>© 2019 Silicon Bridge, Inc. All Rights Reserved. </a:t>
            </a:r>
            <a:endParaRPr lang="id-ID" sz="813" dirty="0">
              <a:solidFill>
                <a:schemeClr val="tx2"/>
              </a:solidFill>
              <a:latin typeface="Lato Light"/>
              <a:cs typeface="Lato Light"/>
            </a:endParaRPr>
          </a:p>
        </p:txBody>
      </p:sp>
      <p:pic>
        <p:nvPicPr>
          <p:cNvPr id="4" name="Picture 2" descr="C:\Users\sangsu\Silicon_Bridge\회사소개자료\Logo\silicon bridge_CI_red.jpg">
            <a:extLst>
              <a:ext uri="{FF2B5EF4-FFF2-40B4-BE49-F238E27FC236}">
                <a16:creationId xmlns:a16="http://schemas.microsoft.com/office/drawing/2014/main" id="{00200CDF-34C7-48C1-8E14-A2E87890605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6735" y="5768081"/>
            <a:ext cx="1404155" cy="576065"/>
          </a:xfrm>
          <a:prstGeom prst="rect">
            <a:avLst/>
          </a:prstGeom>
          <a:noFill/>
          <a:effectLst/>
        </p:spPr>
      </p:pic>
    </p:spTree>
    <p:extLst>
      <p:ext uri="{BB962C8B-B14F-4D97-AF65-F5344CB8AC3E}">
        <p14:creationId xmlns:p14="http://schemas.microsoft.com/office/powerpoint/2010/main" val="1026729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icture of 3 - v2 - Mart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3"/>
          <p:cNvSpPr>
            <a:spLocks noGrp="1"/>
          </p:cNvSpPr>
          <p:nvPr>
            <p:ph type="pic" sz="quarter" idx="14"/>
          </p:nvPr>
        </p:nvSpPr>
        <p:spPr>
          <a:xfrm>
            <a:off x="3731065" y="2133600"/>
            <a:ext cx="2454255" cy="2699657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707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8" name="Picture Placeholder 13"/>
          <p:cNvSpPr>
            <a:spLocks noGrp="1"/>
          </p:cNvSpPr>
          <p:nvPr>
            <p:ph type="pic" sz="quarter" idx="15"/>
          </p:nvPr>
        </p:nvSpPr>
        <p:spPr>
          <a:xfrm>
            <a:off x="6400047" y="2133600"/>
            <a:ext cx="2454255" cy="2699657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707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9" name="Picture Placeholder 13"/>
          <p:cNvSpPr>
            <a:spLocks noGrp="1"/>
          </p:cNvSpPr>
          <p:nvPr>
            <p:ph type="pic" sz="quarter" idx="16"/>
          </p:nvPr>
        </p:nvSpPr>
        <p:spPr>
          <a:xfrm>
            <a:off x="1034894" y="2133600"/>
            <a:ext cx="2454255" cy="2699657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707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967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aster-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4312886" cy="68580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975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5776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A3B92-8F84-4E79-AFBD-7762727A096F}" type="datetimeFigureOut">
              <a:rPr lang="ko-KR" altLang="en-US" smtClean="0"/>
              <a:pPr/>
              <a:t>2019. 12. 23.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BCFAE-CF52-4FFE-9DA1-F515330817E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2544075"/>
      </p:ext>
    </p:extLst>
  </p:cSld>
  <p:clrMapOvr>
    <a:masterClrMapping/>
  </p:clrMapOvr>
</p:sldLayout>
</file>

<file path=ppt/slideMasters/_rels/slideMaster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slideLayout" Target="../slideLayouts/slideLayout2.xml"  /><Relationship Id="rId3" Type="http://schemas.openxmlformats.org/officeDocument/2006/relationships/slideLayout" Target="../slideLayouts/slideLayout3.xml"  /><Relationship Id="rId4" Type="http://schemas.openxmlformats.org/officeDocument/2006/relationships/slideLayout" Target="../slideLayouts/slideLayout4.xml"  /><Relationship Id="rId5" Type="http://schemas.openxmlformats.org/officeDocument/2006/relationships/slideLayout" Target="../slideLayouts/slideLayout5.xml"  /><Relationship Id="rId6" Type="http://schemas.openxmlformats.org/officeDocument/2006/relationships/slideLayout" Target="../slideLayouts/slideLayout6.xml"  /><Relationship Id="rId7" Type="http://schemas.openxmlformats.org/officeDocument/2006/relationships/slideLayout" Target="../slideLayouts/slideLayout7.xml"  /><Relationship Id="rId8" Type="http://schemas.openxmlformats.org/officeDocument/2006/relationships/slideLayout" Target="../slideLayouts/slideLayout8.xml"  /><Relationship Id="rId9" Type="http://schemas.openxmlformats.org/officeDocument/2006/relationships/theme" Target="../theme/theme1.xml" 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Lato Light" charset="0"/>
              </a:defRPr>
            </a:lvl1pPr>
          </a:lstStyle>
          <a:p>
            <a:r>
              <a:rPr lang="en-US" dirty="0"/>
              <a:t>confidential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Lato Light" charset="0"/>
              </a:defRPr>
            </a:lvl1pPr>
          </a:lstStyle>
          <a:p>
            <a:fld id="{FCEE2C88-6C8F-484D-AF69-578F576B1F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Oval 7"/>
          <p:cNvSpPr/>
          <p:nvPr userDrawn="1"/>
        </p:nvSpPr>
        <p:spPr>
          <a:xfrm>
            <a:off x="9374381" y="261501"/>
            <a:ext cx="349364" cy="347472"/>
          </a:xfrm>
          <a:prstGeom prst="ellipse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7150" tIns="18575" rIns="37150" bIns="18575" rtlCol="0" anchor="ctr"/>
          <a:lstStyle/>
          <a:p>
            <a:pPr algn="ctr"/>
            <a:endParaRPr lang="en-US" sz="644" b="0" i="0" dirty="0">
              <a:latin typeface="Lato Light" charset="0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9390980" y="303535"/>
            <a:ext cx="327955" cy="250124"/>
          </a:xfrm>
          <a:prstGeom prst="rect">
            <a:avLst/>
          </a:prstGeom>
          <a:noFill/>
        </p:spPr>
        <p:txBody>
          <a:bodyPr wrap="none" lIns="74285" tIns="37143" rIns="74285" bIns="37143" rtlCol="0">
            <a:spAutoFit/>
          </a:bodyPr>
          <a:lstStyle/>
          <a:p>
            <a:pPr algn="ctr"/>
            <a:fld id="{260E2A6B-A809-4840-BF14-8648BC0BDF87}" type="slidenum">
              <a:rPr lang="id-ID" sz="1138" b="1" i="0" smtClean="0">
                <a:solidFill>
                  <a:schemeClr val="bg1"/>
                </a:solidFill>
                <a:latin typeface="Lato Bold" charset="0"/>
                <a:cs typeface="Lato Bold" charset="0"/>
              </a:rPr>
              <a:pPr algn="ctr"/>
              <a:t>‹#›</a:t>
            </a:fld>
            <a:endParaRPr lang="id-ID" sz="1138" b="1" i="0" dirty="0">
              <a:solidFill>
                <a:schemeClr val="bg1"/>
              </a:solidFill>
              <a:latin typeface="Lato Bold" charset="0"/>
              <a:cs typeface="Lato Bol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5142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3" r:id="rId1"/>
    <p:sldLayoutId id="2147484009" r:id="rId2"/>
    <p:sldLayoutId id="2147483980" r:id="rId3"/>
    <p:sldLayoutId id="2147484010" r:id="rId4"/>
    <p:sldLayoutId id="2147484015" r:id="rId5"/>
    <p:sldLayoutId id="2147484017" r:id="rId6"/>
    <p:sldLayoutId id="2147484028" r:id="rId7"/>
    <p:sldLayoutId id="2147484036" r:id="rId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Lato Light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Lato Light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Lato Light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Lato Light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Lato Light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4.xml"  /><Relationship Id="rId2" Type="http://schemas.openxmlformats.org/officeDocument/2006/relationships/image" Target="../media/image2.png"  /></Relationships>
</file>

<file path=ppt/slides/_rels/slide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image" Target="../media/image3.jpeg"  /></Relationships>
</file>

<file path=ppt/slides/_rels/slide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6.xml"  /><Relationship Id="rId10" Type="http://schemas.openxmlformats.org/officeDocument/2006/relationships/image" Target="../media/image11.png"  /><Relationship Id="rId11" Type="http://schemas.openxmlformats.org/officeDocument/2006/relationships/image" Target="../media/image12.png"  /><Relationship Id="rId12" Type="http://schemas.openxmlformats.org/officeDocument/2006/relationships/image" Target="../media/image13.png"  /><Relationship Id="rId13" Type="http://schemas.openxmlformats.org/officeDocument/2006/relationships/image" Target="../media/image14.jpeg"  /><Relationship Id="rId14" Type="http://schemas.openxmlformats.org/officeDocument/2006/relationships/image" Target="../media/image15.jpeg"  /><Relationship Id="rId15" Type="http://schemas.openxmlformats.org/officeDocument/2006/relationships/image" Target="../media/image16.png"  /><Relationship Id="rId16" Type="http://schemas.openxmlformats.org/officeDocument/2006/relationships/image" Target="../media/image17.jpeg"  /><Relationship Id="rId17" Type="http://schemas.openxmlformats.org/officeDocument/2006/relationships/image" Target="../media/image18.png"  /><Relationship Id="rId18" Type="http://schemas.openxmlformats.org/officeDocument/2006/relationships/image" Target="../media/image19.svg"  /><Relationship Id="rId19" Type="http://schemas.openxmlformats.org/officeDocument/2006/relationships/image" Target="../media/image20.png"  /><Relationship Id="rId2" Type="http://schemas.openxmlformats.org/officeDocument/2006/relationships/notesSlide" Target="../notesSlides/notesSlide1.xml"  /><Relationship Id="rId20" Type="http://schemas.openxmlformats.org/officeDocument/2006/relationships/image" Target="../media/image21.png"  /><Relationship Id="rId21" Type="http://schemas.openxmlformats.org/officeDocument/2006/relationships/image" Target="../media/image22.svg"  /><Relationship Id="rId22" Type="http://schemas.openxmlformats.org/officeDocument/2006/relationships/image" Target="../media/image23.png"  /><Relationship Id="rId23" Type="http://schemas.openxmlformats.org/officeDocument/2006/relationships/image" Target="../media/image24.svg"  /><Relationship Id="rId24" Type="http://schemas.openxmlformats.org/officeDocument/2006/relationships/image" Target="../media/image25.png"  /><Relationship Id="rId25" Type="http://schemas.openxmlformats.org/officeDocument/2006/relationships/image" Target="../media/image26.svg"  /><Relationship Id="rId26" Type="http://schemas.openxmlformats.org/officeDocument/2006/relationships/image" Target="../media/image27.png"  /><Relationship Id="rId27" Type="http://schemas.openxmlformats.org/officeDocument/2006/relationships/image" Target="../media/image28.svg"  /><Relationship Id="rId28" Type="http://schemas.openxmlformats.org/officeDocument/2006/relationships/image" Target="../media/image29.png"  /><Relationship Id="rId29" Type="http://schemas.openxmlformats.org/officeDocument/2006/relationships/image" Target="../media/image30.png"  /><Relationship Id="rId3" Type="http://schemas.openxmlformats.org/officeDocument/2006/relationships/image" Target="../media/image4.png"  /><Relationship Id="rId30" Type="http://schemas.openxmlformats.org/officeDocument/2006/relationships/image" Target="../media/image31.png"  /><Relationship Id="rId31" Type="http://schemas.openxmlformats.org/officeDocument/2006/relationships/image" Target="../media/image32.png"  /><Relationship Id="rId32" Type="http://schemas.openxmlformats.org/officeDocument/2006/relationships/image" Target="../media/image33.png"  /><Relationship Id="rId33" Type="http://schemas.openxmlformats.org/officeDocument/2006/relationships/image" Target="../media/image34.svg"  /><Relationship Id="rId34" Type="http://schemas.openxmlformats.org/officeDocument/2006/relationships/image" Target="../media/image35.png"  /><Relationship Id="rId35" Type="http://schemas.openxmlformats.org/officeDocument/2006/relationships/image" Target="../media/image36.svg"  /><Relationship Id="rId36" Type="http://schemas.openxmlformats.org/officeDocument/2006/relationships/image" Target="../media/image37.png"  /><Relationship Id="rId37" Type="http://schemas.openxmlformats.org/officeDocument/2006/relationships/image" Target="../media/image38.png"  /><Relationship Id="rId38" Type="http://schemas.openxmlformats.org/officeDocument/2006/relationships/image" Target="../media/image39.png"  /><Relationship Id="rId39" Type="http://schemas.openxmlformats.org/officeDocument/2006/relationships/image" Target="../media/image40.svg"  /><Relationship Id="rId4" Type="http://schemas.openxmlformats.org/officeDocument/2006/relationships/image" Target="../media/image5.png"  /><Relationship Id="rId40" Type="http://schemas.openxmlformats.org/officeDocument/2006/relationships/image" Target="../media/image41.png"  /><Relationship Id="rId41" Type="http://schemas.openxmlformats.org/officeDocument/2006/relationships/image" Target="../media/image42.svg"  /><Relationship Id="rId42" Type="http://schemas.openxmlformats.org/officeDocument/2006/relationships/image" Target="../media/image43.png"  /><Relationship Id="rId5" Type="http://schemas.openxmlformats.org/officeDocument/2006/relationships/image" Target="../media/image6.png"  /><Relationship Id="rId6" Type="http://schemas.openxmlformats.org/officeDocument/2006/relationships/image" Target="../media/image7.png"  /><Relationship Id="rId7" Type="http://schemas.openxmlformats.org/officeDocument/2006/relationships/image" Target="../media/image8.png"  /><Relationship Id="rId8" Type="http://schemas.openxmlformats.org/officeDocument/2006/relationships/image" Target="../media/image9.png"  /><Relationship Id="rId9" Type="http://schemas.openxmlformats.org/officeDocument/2006/relationships/image" Target="../media/image10.png"  /></Relationships>
</file>

<file path=ppt/slides/_rels/slide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6.xml"  /><Relationship Id="rId2" Type="http://schemas.openxmlformats.org/officeDocument/2006/relationships/notesSlide" Target="../notesSlides/notesSlide2.xml"  /><Relationship Id="rId3" Type="http://schemas.openxmlformats.org/officeDocument/2006/relationships/image" Target="../media/image44.png"  /></Relationships>
</file>

<file path=ppt/slides/_rels/slide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6.xml"  /><Relationship Id="rId2" Type="http://schemas.openxmlformats.org/officeDocument/2006/relationships/notesSlide" Target="../notesSlides/notesSlide3.xml"  /><Relationship Id="rId3" Type="http://schemas.openxmlformats.org/officeDocument/2006/relationships/image" Target="../media/image45.png"  /><Relationship Id="rId4" Type="http://schemas.openxmlformats.org/officeDocument/2006/relationships/image" Target="../media/image46.png"  /></Relationships>
</file>

<file path=ppt/slides/_rels/slide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Relationship Id="rId2" Type="http://schemas.openxmlformats.org/officeDocument/2006/relationships/image" Target="../media/image47.jpeg"  /><Relationship Id="rId3" Type="http://schemas.openxmlformats.org/officeDocument/2006/relationships/image" Target="../media/image5.png"  /></Relationships>
</file>

<file path=ppt/slides/_rels/slide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Relationship Id="rId2" Type="http://schemas.openxmlformats.org/officeDocument/2006/relationships/image" Target="../media/image48.jpeg"  /><Relationship Id="rId3" Type="http://schemas.openxmlformats.org/officeDocument/2006/relationships/image" Target="../media/image49.jpeg"  /><Relationship Id="rId4" Type="http://schemas.openxmlformats.org/officeDocument/2006/relationships/image" Target="../media/image50.jpeg"  /><Relationship Id="rId5" Type="http://schemas.openxmlformats.org/officeDocument/2006/relationships/image" Target="../media/image51.jpeg"  /><Relationship Id="rId6" Type="http://schemas.openxmlformats.org/officeDocument/2006/relationships/image" Target="../media/image52.jpeg"  /></Relationships>
</file>

<file path=ppt/slides/_rels/slide8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Relationship Id="rId2" Type="http://schemas.openxmlformats.org/officeDocument/2006/relationships/image" Target="../media/image31.png"  /><Relationship Id="rId3" Type="http://schemas.openxmlformats.org/officeDocument/2006/relationships/image" Target="../media/image48.jpeg"  /><Relationship Id="rId4" Type="http://schemas.openxmlformats.org/officeDocument/2006/relationships/image" Target="../media/image3.jpeg"  /><Relationship Id="rId5" Type="http://schemas.openxmlformats.org/officeDocument/2006/relationships/image" Target="../media/image53.png"  /><Relationship Id="rId6" Type="http://schemas.openxmlformats.org/officeDocument/2006/relationships/image" Target="../media/image54.svg"  /></Relationships>
</file>

<file path=ppt/slides/_rels/slide9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5.xml"  /><Relationship Id="rId2" Type="http://schemas.openxmlformats.org/officeDocument/2006/relationships/image" Target="../media/image55.jpeg"  /><Relationship Id="rId3" Type="http://schemas.openxmlformats.org/officeDocument/2006/relationships/hyperlink" Target="http://www.siliconbridge.co.kr/" TargetMode="External" /><Relationship Id="rId4" Type="http://schemas.openxmlformats.org/officeDocument/2006/relationships/hyperlink" Target="http://www.eyevacs.com/" TargetMode="Externa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2781439" y="4189117"/>
            <a:ext cx="2038391" cy="92268"/>
            <a:chOff x="6927228" y="7552706"/>
            <a:chExt cx="5016271" cy="227062"/>
          </a:xfrm>
        </p:grpSpPr>
        <p:sp>
          <p:nvSpPr>
            <p:cNvPr id="23" name="Oval 22"/>
            <p:cNvSpPr>
              <a:spLocks noChangeAspect="1"/>
            </p:cNvSpPr>
            <p:nvPr/>
          </p:nvSpPr>
          <p:spPr>
            <a:xfrm rot="18861538">
              <a:off x="6927228" y="7711914"/>
              <a:ext cx="64008" cy="6400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 sz="644" dirty="0">
                <a:latin typeface="Lato Light" charset="0"/>
              </a:endParaRPr>
            </a:p>
          </p:txBody>
        </p:sp>
        <p:sp>
          <p:nvSpPr>
            <p:cNvPr id="24" name="Oval 23"/>
            <p:cNvSpPr>
              <a:spLocks noChangeAspect="1"/>
            </p:cNvSpPr>
            <p:nvPr/>
          </p:nvSpPr>
          <p:spPr>
            <a:xfrm rot="18861538">
              <a:off x="7142741" y="7709503"/>
              <a:ext cx="64008" cy="6400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 sz="644" dirty="0">
                <a:latin typeface="Lato Light" charset="0"/>
              </a:endParaRPr>
            </a:p>
          </p:txBody>
        </p:sp>
        <p:sp>
          <p:nvSpPr>
            <p:cNvPr id="25" name="Oval 24"/>
            <p:cNvSpPr>
              <a:spLocks noChangeAspect="1"/>
            </p:cNvSpPr>
            <p:nvPr/>
          </p:nvSpPr>
          <p:spPr>
            <a:xfrm rot="18861538">
              <a:off x="7358254" y="7707092"/>
              <a:ext cx="64008" cy="6400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 sz="644" dirty="0">
                <a:latin typeface="Lato Light" charset="0"/>
              </a:endParaRPr>
            </a:p>
          </p:txBody>
        </p:sp>
        <p:sp>
          <p:nvSpPr>
            <p:cNvPr id="26" name="Oval 25"/>
            <p:cNvSpPr>
              <a:spLocks noChangeAspect="1"/>
            </p:cNvSpPr>
            <p:nvPr/>
          </p:nvSpPr>
          <p:spPr>
            <a:xfrm rot="18861538">
              <a:off x="7573766" y="7712631"/>
              <a:ext cx="64008" cy="6400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 sz="644" dirty="0">
                <a:latin typeface="Lato Light" charset="0"/>
              </a:endParaRPr>
            </a:p>
          </p:txBody>
        </p:sp>
        <p:sp>
          <p:nvSpPr>
            <p:cNvPr id="27" name="Oval 26"/>
            <p:cNvSpPr>
              <a:spLocks noChangeAspect="1"/>
            </p:cNvSpPr>
            <p:nvPr/>
          </p:nvSpPr>
          <p:spPr>
            <a:xfrm rot="18861538">
              <a:off x="7789279" y="7710220"/>
              <a:ext cx="64008" cy="6400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 sz="644" dirty="0">
                <a:latin typeface="Lato Light" charset="0"/>
              </a:endParaRPr>
            </a:p>
          </p:txBody>
        </p:sp>
        <p:sp>
          <p:nvSpPr>
            <p:cNvPr id="28" name="Oval 27"/>
            <p:cNvSpPr>
              <a:spLocks noChangeAspect="1"/>
            </p:cNvSpPr>
            <p:nvPr/>
          </p:nvSpPr>
          <p:spPr>
            <a:xfrm rot="18861538">
              <a:off x="8004792" y="7715760"/>
              <a:ext cx="64008" cy="6400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 sz="644" dirty="0">
                <a:latin typeface="Lato Light" charset="0"/>
              </a:endParaRPr>
            </a:p>
          </p:txBody>
        </p:sp>
        <p:sp>
          <p:nvSpPr>
            <p:cNvPr id="29" name="Oval 28"/>
            <p:cNvSpPr>
              <a:spLocks noChangeAspect="1"/>
            </p:cNvSpPr>
            <p:nvPr/>
          </p:nvSpPr>
          <p:spPr>
            <a:xfrm rot="18861538">
              <a:off x="8220304" y="7713348"/>
              <a:ext cx="64008" cy="6400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 sz="644" dirty="0">
                <a:latin typeface="Lato Light" charset="0"/>
              </a:endParaRPr>
            </a:p>
          </p:txBody>
        </p:sp>
        <p:sp>
          <p:nvSpPr>
            <p:cNvPr id="30" name="Oval 29"/>
            <p:cNvSpPr>
              <a:spLocks noChangeAspect="1"/>
            </p:cNvSpPr>
            <p:nvPr/>
          </p:nvSpPr>
          <p:spPr>
            <a:xfrm rot="18861538">
              <a:off x="8435817" y="7710937"/>
              <a:ext cx="64008" cy="6400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 sz="644" dirty="0">
                <a:latin typeface="Lato Light" charset="0"/>
              </a:endParaRPr>
            </a:p>
          </p:txBody>
        </p:sp>
        <p:sp>
          <p:nvSpPr>
            <p:cNvPr id="31" name="Oval 30"/>
            <p:cNvSpPr>
              <a:spLocks noChangeAspect="1"/>
            </p:cNvSpPr>
            <p:nvPr/>
          </p:nvSpPr>
          <p:spPr>
            <a:xfrm rot="18861538">
              <a:off x="8651330" y="7708526"/>
              <a:ext cx="64008" cy="6400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 sz="644" dirty="0">
                <a:latin typeface="Lato Light" charset="0"/>
              </a:endParaRPr>
            </a:p>
          </p:txBody>
        </p:sp>
        <p:sp>
          <p:nvSpPr>
            <p:cNvPr id="32" name="Oval 31"/>
            <p:cNvSpPr>
              <a:spLocks noChangeAspect="1"/>
            </p:cNvSpPr>
            <p:nvPr/>
          </p:nvSpPr>
          <p:spPr>
            <a:xfrm rot="18861538">
              <a:off x="8866842" y="7714065"/>
              <a:ext cx="64008" cy="6400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 sz="644" dirty="0">
                <a:latin typeface="Lato Light" charset="0"/>
              </a:endParaRPr>
            </a:p>
          </p:txBody>
        </p:sp>
        <p:sp>
          <p:nvSpPr>
            <p:cNvPr id="33" name="Oval 32"/>
            <p:cNvSpPr>
              <a:spLocks noChangeAspect="1"/>
            </p:cNvSpPr>
            <p:nvPr/>
          </p:nvSpPr>
          <p:spPr>
            <a:xfrm rot="18861538">
              <a:off x="9082355" y="7711654"/>
              <a:ext cx="64008" cy="6400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 sz="644" dirty="0">
                <a:latin typeface="Lato Light" charset="0"/>
              </a:endParaRPr>
            </a:p>
          </p:txBody>
        </p:sp>
        <p:sp>
          <p:nvSpPr>
            <p:cNvPr id="34" name="Oval 33"/>
            <p:cNvSpPr>
              <a:spLocks noChangeAspect="1"/>
            </p:cNvSpPr>
            <p:nvPr/>
          </p:nvSpPr>
          <p:spPr>
            <a:xfrm rot="18861538">
              <a:off x="9297868" y="7709243"/>
              <a:ext cx="64008" cy="6400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 sz="644" dirty="0">
                <a:latin typeface="Lato Light" charset="0"/>
              </a:endParaRPr>
            </a:p>
          </p:txBody>
        </p:sp>
        <p:sp>
          <p:nvSpPr>
            <p:cNvPr id="10" name="Oval 9"/>
            <p:cNvSpPr>
              <a:spLocks noChangeAspect="1"/>
            </p:cNvSpPr>
            <p:nvPr/>
          </p:nvSpPr>
          <p:spPr>
            <a:xfrm rot="18861538">
              <a:off x="6927228" y="7557528"/>
              <a:ext cx="64008" cy="6400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 sz="644" dirty="0">
                <a:latin typeface="Lato Light" charset="0"/>
              </a:endParaRPr>
            </a:p>
          </p:txBody>
        </p:sp>
        <p:sp>
          <p:nvSpPr>
            <p:cNvPr id="12" name="Oval 11"/>
            <p:cNvSpPr>
              <a:spLocks noChangeAspect="1"/>
            </p:cNvSpPr>
            <p:nvPr/>
          </p:nvSpPr>
          <p:spPr>
            <a:xfrm rot="18861538">
              <a:off x="7142741" y="7555117"/>
              <a:ext cx="64008" cy="6400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 sz="644" dirty="0">
                <a:latin typeface="Lato Light" charset="0"/>
              </a:endParaRPr>
            </a:p>
          </p:txBody>
        </p:sp>
        <p:sp>
          <p:nvSpPr>
            <p:cNvPr id="13" name="Oval 12"/>
            <p:cNvSpPr>
              <a:spLocks noChangeAspect="1"/>
            </p:cNvSpPr>
            <p:nvPr/>
          </p:nvSpPr>
          <p:spPr>
            <a:xfrm rot="18861538">
              <a:off x="7358254" y="7552706"/>
              <a:ext cx="64008" cy="6400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 sz="644" dirty="0">
                <a:latin typeface="Lato Light" charset="0"/>
              </a:endParaRPr>
            </a:p>
          </p:txBody>
        </p:sp>
        <p:sp>
          <p:nvSpPr>
            <p:cNvPr id="14" name="Oval 13"/>
            <p:cNvSpPr>
              <a:spLocks noChangeAspect="1"/>
            </p:cNvSpPr>
            <p:nvPr/>
          </p:nvSpPr>
          <p:spPr>
            <a:xfrm rot="18861538">
              <a:off x="7573766" y="7558245"/>
              <a:ext cx="64008" cy="6400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 sz="644" dirty="0">
                <a:latin typeface="Lato Light" charset="0"/>
              </a:endParaRPr>
            </a:p>
          </p:txBody>
        </p:sp>
        <p:sp>
          <p:nvSpPr>
            <p:cNvPr id="15" name="Oval 14"/>
            <p:cNvSpPr>
              <a:spLocks noChangeAspect="1"/>
            </p:cNvSpPr>
            <p:nvPr/>
          </p:nvSpPr>
          <p:spPr>
            <a:xfrm rot="18861538">
              <a:off x="7789279" y="7555834"/>
              <a:ext cx="64008" cy="6400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 sz="644" dirty="0">
                <a:latin typeface="Lato Light" charset="0"/>
              </a:endParaRPr>
            </a:p>
          </p:txBody>
        </p:sp>
        <p:sp>
          <p:nvSpPr>
            <p:cNvPr id="16" name="Oval 15"/>
            <p:cNvSpPr>
              <a:spLocks noChangeAspect="1"/>
            </p:cNvSpPr>
            <p:nvPr/>
          </p:nvSpPr>
          <p:spPr>
            <a:xfrm rot="18861538">
              <a:off x="8004792" y="7561374"/>
              <a:ext cx="64008" cy="6400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 sz="644" dirty="0">
                <a:latin typeface="Lato Light" charset="0"/>
              </a:endParaRPr>
            </a:p>
          </p:txBody>
        </p:sp>
        <p:sp>
          <p:nvSpPr>
            <p:cNvPr id="17" name="Oval 16"/>
            <p:cNvSpPr>
              <a:spLocks noChangeAspect="1"/>
            </p:cNvSpPr>
            <p:nvPr/>
          </p:nvSpPr>
          <p:spPr>
            <a:xfrm rot="18861538">
              <a:off x="8220304" y="7558962"/>
              <a:ext cx="64008" cy="6400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 sz="644" dirty="0">
                <a:latin typeface="Lato Light" charset="0"/>
              </a:endParaRPr>
            </a:p>
          </p:txBody>
        </p:sp>
        <p:sp>
          <p:nvSpPr>
            <p:cNvPr id="18" name="Oval 17"/>
            <p:cNvSpPr>
              <a:spLocks noChangeAspect="1"/>
            </p:cNvSpPr>
            <p:nvPr/>
          </p:nvSpPr>
          <p:spPr>
            <a:xfrm rot="18861538">
              <a:off x="8435817" y="7556551"/>
              <a:ext cx="64008" cy="6400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 sz="644" dirty="0">
                <a:latin typeface="Lato Light" charset="0"/>
              </a:endParaRPr>
            </a:p>
          </p:txBody>
        </p:sp>
        <p:sp>
          <p:nvSpPr>
            <p:cNvPr id="19" name="Oval 18"/>
            <p:cNvSpPr>
              <a:spLocks noChangeAspect="1"/>
            </p:cNvSpPr>
            <p:nvPr/>
          </p:nvSpPr>
          <p:spPr>
            <a:xfrm rot="18861538">
              <a:off x="8651330" y="7554140"/>
              <a:ext cx="64008" cy="6400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 sz="644" dirty="0">
                <a:latin typeface="Lato Light" charset="0"/>
              </a:endParaRPr>
            </a:p>
          </p:txBody>
        </p:sp>
        <p:sp>
          <p:nvSpPr>
            <p:cNvPr id="20" name="Oval 19"/>
            <p:cNvSpPr>
              <a:spLocks noChangeAspect="1"/>
            </p:cNvSpPr>
            <p:nvPr/>
          </p:nvSpPr>
          <p:spPr>
            <a:xfrm rot="18861538">
              <a:off x="8866842" y="7559679"/>
              <a:ext cx="64008" cy="6400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 sz="644" dirty="0">
                <a:latin typeface="Lato Light" charset="0"/>
              </a:endParaRPr>
            </a:p>
          </p:txBody>
        </p:sp>
        <p:sp>
          <p:nvSpPr>
            <p:cNvPr id="21" name="Oval 20"/>
            <p:cNvSpPr>
              <a:spLocks noChangeAspect="1"/>
            </p:cNvSpPr>
            <p:nvPr/>
          </p:nvSpPr>
          <p:spPr>
            <a:xfrm rot="18861538">
              <a:off x="9082355" y="7557268"/>
              <a:ext cx="64008" cy="6400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 sz="644" dirty="0">
                <a:latin typeface="Lato Light" charset="0"/>
              </a:endParaRPr>
            </a:p>
          </p:txBody>
        </p:sp>
        <p:sp>
          <p:nvSpPr>
            <p:cNvPr id="22" name="Oval 21"/>
            <p:cNvSpPr>
              <a:spLocks noChangeAspect="1"/>
            </p:cNvSpPr>
            <p:nvPr/>
          </p:nvSpPr>
          <p:spPr>
            <a:xfrm rot="18861538">
              <a:off x="9297868" y="7554857"/>
              <a:ext cx="64008" cy="6400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 sz="644" dirty="0">
                <a:latin typeface="Lato Light" charset="0"/>
              </a:endParaRPr>
            </a:p>
          </p:txBody>
        </p:sp>
        <p:sp>
          <p:nvSpPr>
            <p:cNvPr id="50" name="Oval 49"/>
            <p:cNvSpPr>
              <a:spLocks noChangeAspect="1"/>
            </p:cNvSpPr>
            <p:nvPr/>
          </p:nvSpPr>
          <p:spPr>
            <a:xfrm rot="18861538">
              <a:off x="9508851" y="7711914"/>
              <a:ext cx="64008" cy="6400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 sz="644" dirty="0">
                <a:latin typeface="Lato Light" charset="0"/>
              </a:endParaRPr>
            </a:p>
          </p:txBody>
        </p:sp>
        <p:sp>
          <p:nvSpPr>
            <p:cNvPr id="51" name="Oval 50"/>
            <p:cNvSpPr>
              <a:spLocks noChangeAspect="1"/>
            </p:cNvSpPr>
            <p:nvPr/>
          </p:nvSpPr>
          <p:spPr>
            <a:xfrm rot="18861538">
              <a:off x="9724364" y="7709503"/>
              <a:ext cx="64008" cy="6400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 sz="644" dirty="0">
                <a:latin typeface="Lato Light" charset="0"/>
              </a:endParaRPr>
            </a:p>
          </p:txBody>
        </p:sp>
        <p:sp>
          <p:nvSpPr>
            <p:cNvPr id="52" name="Oval 51"/>
            <p:cNvSpPr>
              <a:spLocks noChangeAspect="1"/>
            </p:cNvSpPr>
            <p:nvPr/>
          </p:nvSpPr>
          <p:spPr>
            <a:xfrm rot="18861538">
              <a:off x="9939877" y="7707092"/>
              <a:ext cx="64008" cy="6400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 sz="644" dirty="0">
                <a:latin typeface="Lato Light" charset="0"/>
              </a:endParaRPr>
            </a:p>
          </p:txBody>
        </p:sp>
        <p:sp>
          <p:nvSpPr>
            <p:cNvPr id="53" name="Oval 52"/>
            <p:cNvSpPr>
              <a:spLocks noChangeAspect="1"/>
            </p:cNvSpPr>
            <p:nvPr/>
          </p:nvSpPr>
          <p:spPr>
            <a:xfrm rot="18861538">
              <a:off x="10155389" y="7712631"/>
              <a:ext cx="64008" cy="6400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 sz="644" dirty="0">
                <a:latin typeface="Lato Light" charset="0"/>
              </a:endParaRPr>
            </a:p>
          </p:txBody>
        </p:sp>
        <p:sp>
          <p:nvSpPr>
            <p:cNvPr id="54" name="Oval 53"/>
            <p:cNvSpPr>
              <a:spLocks noChangeAspect="1"/>
            </p:cNvSpPr>
            <p:nvPr/>
          </p:nvSpPr>
          <p:spPr>
            <a:xfrm rot="18861538">
              <a:off x="10370902" y="7710220"/>
              <a:ext cx="64008" cy="6400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 sz="644" dirty="0">
                <a:latin typeface="Lato Light" charset="0"/>
              </a:endParaRPr>
            </a:p>
          </p:txBody>
        </p:sp>
        <p:sp>
          <p:nvSpPr>
            <p:cNvPr id="55" name="Oval 54"/>
            <p:cNvSpPr>
              <a:spLocks noChangeAspect="1"/>
            </p:cNvSpPr>
            <p:nvPr/>
          </p:nvSpPr>
          <p:spPr>
            <a:xfrm rot="18861538">
              <a:off x="10586415" y="7715760"/>
              <a:ext cx="64008" cy="6400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 sz="644" dirty="0">
                <a:latin typeface="Lato Light" charset="0"/>
              </a:endParaRPr>
            </a:p>
          </p:txBody>
        </p:sp>
        <p:sp>
          <p:nvSpPr>
            <p:cNvPr id="56" name="Oval 55"/>
            <p:cNvSpPr>
              <a:spLocks noChangeAspect="1"/>
            </p:cNvSpPr>
            <p:nvPr/>
          </p:nvSpPr>
          <p:spPr>
            <a:xfrm rot="18861538">
              <a:off x="10801927" y="7713348"/>
              <a:ext cx="64008" cy="6400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 sz="644" dirty="0">
                <a:latin typeface="Lato Light" charset="0"/>
              </a:endParaRPr>
            </a:p>
          </p:txBody>
        </p:sp>
        <p:sp>
          <p:nvSpPr>
            <p:cNvPr id="57" name="Oval 56"/>
            <p:cNvSpPr>
              <a:spLocks noChangeAspect="1"/>
            </p:cNvSpPr>
            <p:nvPr/>
          </p:nvSpPr>
          <p:spPr>
            <a:xfrm rot="18861538">
              <a:off x="11017440" y="7710937"/>
              <a:ext cx="64008" cy="6400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 sz="644" dirty="0">
                <a:latin typeface="Lato Light" charset="0"/>
              </a:endParaRPr>
            </a:p>
          </p:txBody>
        </p:sp>
        <p:sp>
          <p:nvSpPr>
            <p:cNvPr id="58" name="Oval 57"/>
            <p:cNvSpPr>
              <a:spLocks noChangeAspect="1"/>
            </p:cNvSpPr>
            <p:nvPr/>
          </p:nvSpPr>
          <p:spPr>
            <a:xfrm rot="18861538">
              <a:off x="11232953" y="7708526"/>
              <a:ext cx="64008" cy="6400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 sz="644" dirty="0">
                <a:latin typeface="Lato Light" charset="0"/>
              </a:endParaRPr>
            </a:p>
          </p:txBody>
        </p:sp>
        <p:sp>
          <p:nvSpPr>
            <p:cNvPr id="59" name="Oval 58"/>
            <p:cNvSpPr>
              <a:spLocks noChangeAspect="1"/>
            </p:cNvSpPr>
            <p:nvPr/>
          </p:nvSpPr>
          <p:spPr>
            <a:xfrm rot="18861538">
              <a:off x="11448465" y="7714065"/>
              <a:ext cx="64008" cy="6400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 sz="644" dirty="0">
                <a:latin typeface="Lato Light" charset="0"/>
              </a:endParaRPr>
            </a:p>
          </p:txBody>
        </p:sp>
        <p:sp>
          <p:nvSpPr>
            <p:cNvPr id="60" name="Oval 59"/>
            <p:cNvSpPr>
              <a:spLocks noChangeAspect="1"/>
            </p:cNvSpPr>
            <p:nvPr/>
          </p:nvSpPr>
          <p:spPr>
            <a:xfrm rot="18861538">
              <a:off x="11663978" y="7711654"/>
              <a:ext cx="64008" cy="6400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 sz="644" dirty="0">
                <a:latin typeface="Lato Light" charset="0"/>
              </a:endParaRPr>
            </a:p>
          </p:txBody>
        </p:sp>
        <p:sp>
          <p:nvSpPr>
            <p:cNvPr id="61" name="Oval 60"/>
            <p:cNvSpPr>
              <a:spLocks noChangeAspect="1"/>
            </p:cNvSpPr>
            <p:nvPr/>
          </p:nvSpPr>
          <p:spPr>
            <a:xfrm rot="18861538">
              <a:off x="11879491" y="7709243"/>
              <a:ext cx="64008" cy="6400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 sz="644" dirty="0">
                <a:latin typeface="Lato Light" charset="0"/>
              </a:endParaRPr>
            </a:p>
          </p:txBody>
        </p:sp>
        <p:sp>
          <p:nvSpPr>
            <p:cNvPr id="38" name="Oval 37"/>
            <p:cNvSpPr>
              <a:spLocks noChangeAspect="1"/>
            </p:cNvSpPr>
            <p:nvPr/>
          </p:nvSpPr>
          <p:spPr>
            <a:xfrm rot="18861538">
              <a:off x="9508851" y="7557528"/>
              <a:ext cx="64008" cy="6400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 sz="644" dirty="0">
                <a:latin typeface="Lato Light" charset="0"/>
              </a:endParaRPr>
            </a:p>
          </p:txBody>
        </p:sp>
        <p:sp>
          <p:nvSpPr>
            <p:cNvPr id="39" name="Oval 38"/>
            <p:cNvSpPr>
              <a:spLocks noChangeAspect="1"/>
            </p:cNvSpPr>
            <p:nvPr/>
          </p:nvSpPr>
          <p:spPr>
            <a:xfrm rot="18861538">
              <a:off x="9724364" y="7555117"/>
              <a:ext cx="64008" cy="6400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 sz="644" dirty="0">
                <a:latin typeface="Lato Light" charset="0"/>
              </a:endParaRPr>
            </a:p>
          </p:txBody>
        </p:sp>
        <p:sp>
          <p:nvSpPr>
            <p:cNvPr id="40" name="Oval 39"/>
            <p:cNvSpPr>
              <a:spLocks noChangeAspect="1"/>
            </p:cNvSpPr>
            <p:nvPr/>
          </p:nvSpPr>
          <p:spPr>
            <a:xfrm rot="18861538">
              <a:off x="9939877" y="7552706"/>
              <a:ext cx="64008" cy="6400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 sz="644" dirty="0">
                <a:latin typeface="Lato Light" charset="0"/>
              </a:endParaRPr>
            </a:p>
          </p:txBody>
        </p:sp>
        <p:sp>
          <p:nvSpPr>
            <p:cNvPr id="41" name="Oval 40"/>
            <p:cNvSpPr>
              <a:spLocks noChangeAspect="1"/>
            </p:cNvSpPr>
            <p:nvPr/>
          </p:nvSpPr>
          <p:spPr>
            <a:xfrm rot="18861538">
              <a:off x="10155389" y="7558245"/>
              <a:ext cx="64008" cy="6400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 sz="644" dirty="0">
                <a:latin typeface="Lato Light" charset="0"/>
              </a:endParaRPr>
            </a:p>
          </p:txBody>
        </p:sp>
        <p:sp>
          <p:nvSpPr>
            <p:cNvPr id="42" name="Oval 41"/>
            <p:cNvSpPr>
              <a:spLocks noChangeAspect="1"/>
            </p:cNvSpPr>
            <p:nvPr/>
          </p:nvSpPr>
          <p:spPr>
            <a:xfrm rot="18861538">
              <a:off x="10370902" y="7555834"/>
              <a:ext cx="64008" cy="6400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 sz="644" dirty="0">
                <a:latin typeface="Lato Light" charset="0"/>
              </a:endParaRPr>
            </a:p>
          </p:txBody>
        </p:sp>
        <p:sp>
          <p:nvSpPr>
            <p:cNvPr id="43" name="Oval 42"/>
            <p:cNvSpPr>
              <a:spLocks noChangeAspect="1"/>
            </p:cNvSpPr>
            <p:nvPr/>
          </p:nvSpPr>
          <p:spPr>
            <a:xfrm rot="18861538">
              <a:off x="10586415" y="7561374"/>
              <a:ext cx="64008" cy="6400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 sz="644" dirty="0">
                <a:latin typeface="Lato Light" charset="0"/>
              </a:endParaRPr>
            </a:p>
          </p:txBody>
        </p:sp>
        <p:sp>
          <p:nvSpPr>
            <p:cNvPr id="44" name="Oval 43"/>
            <p:cNvSpPr>
              <a:spLocks noChangeAspect="1"/>
            </p:cNvSpPr>
            <p:nvPr/>
          </p:nvSpPr>
          <p:spPr>
            <a:xfrm rot="18861538">
              <a:off x="10801927" y="7558962"/>
              <a:ext cx="64008" cy="6400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 sz="644" dirty="0">
                <a:latin typeface="Lato Light" charset="0"/>
              </a:endParaRPr>
            </a:p>
          </p:txBody>
        </p:sp>
        <p:sp>
          <p:nvSpPr>
            <p:cNvPr id="45" name="Oval 44"/>
            <p:cNvSpPr>
              <a:spLocks noChangeAspect="1"/>
            </p:cNvSpPr>
            <p:nvPr/>
          </p:nvSpPr>
          <p:spPr>
            <a:xfrm rot="18861538">
              <a:off x="11017440" y="7556551"/>
              <a:ext cx="64008" cy="6400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 sz="644" dirty="0">
                <a:latin typeface="Lato Light" charset="0"/>
              </a:endParaRPr>
            </a:p>
          </p:txBody>
        </p:sp>
        <p:sp>
          <p:nvSpPr>
            <p:cNvPr id="46" name="Oval 45"/>
            <p:cNvSpPr>
              <a:spLocks noChangeAspect="1"/>
            </p:cNvSpPr>
            <p:nvPr/>
          </p:nvSpPr>
          <p:spPr>
            <a:xfrm rot="18861538">
              <a:off x="11232953" y="7554140"/>
              <a:ext cx="64008" cy="6400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 sz="644" dirty="0">
                <a:latin typeface="Lato Light" charset="0"/>
              </a:endParaRPr>
            </a:p>
          </p:txBody>
        </p:sp>
        <p:sp>
          <p:nvSpPr>
            <p:cNvPr id="47" name="Oval 46"/>
            <p:cNvSpPr>
              <a:spLocks noChangeAspect="1"/>
            </p:cNvSpPr>
            <p:nvPr/>
          </p:nvSpPr>
          <p:spPr>
            <a:xfrm rot="18861538">
              <a:off x="11448465" y="7559679"/>
              <a:ext cx="64008" cy="6400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 sz="644" dirty="0">
                <a:latin typeface="Lato Light" charset="0"/>
              </a:endParaRPr>
            </a:p>
          </p:txBody>
        </p:sp>
        <p:sp>
          <p:nvSpPr>
            <p:cNvPr id="48" name="Oval 47"/>
            <p:cNvSpPr>
              <a:spLocks noChangeAspect="1"/>
            </p:cNvSpPr>
            <p:nvPr/>
          </p:nvSpPr>
          <p:spPr>
            <a:xfrm rot="18861538">
              <a:off x="11663978" y="7557268"/>
              <a:ext cx="64008" cy="6400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 sz="644" dirty="0">
                <a:latin typeface="Lato Light" charset="0"/>
              </a:endParaRPr>
            </a:p>
          </p:txBody>
        </p:sp>
        <p:sp>
          <p:nvSpPr>
            <p:cNvPr id="49" name="Oval 48"/>
            <p:cNvSpPr>
              <a:spLocks noChangeAspect="1"/>
            </p:cNvSpPr>
            <p:nvPr/>
          </p:nvSpPr>
          <p:spPr>
            <a:xfrm rot="18861538">
              <a:off x="11879491" y="7554857"/>
              <a:ext cx="64008" cy="6400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 sz="644" dirty="0">
                <a:latin typeface="Lato Light" charset="0"/>
              </a:endParaRPr>
            </a:p>
          </p:txBody>
        </p:sp>
      </p:grpSp>
      <p:sp>
        <p:nvSpPr>
          <p:cNvPr id="63" name="Subtitle 2"/>
          <p:cNvSpPr txBox="1">
            <a:spLocks/>
          </p:cNvSpPr>
          <p:nvPr/>
        </p:nvSpPr>
        <p:spPr>
          <a:xfrm>
            <a:off x="752258" y="4543856"/>
            <a:ext cx="4200742" cy="1187619"/>
          </a:xfrm>
          <a:prstGeom prst="rect">
            <a:avLst/>
          </a:prstGeom>
        </p:spPr>
        <p:txBody>
          <a:bodyPr vert="horz" wrap="square" lIns="88378" tIns="44189" rIns="88378" bIns="44189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1100" b="1" dirty="0">
                <a:latin typeface="Lato Light"/>
                <a:ea typeface="굴림" panose="020B0600000101010101" pitchFamily="50" charset="-127"/>
                <a:cs typeface="Arial" panose="020B0604020202020204" pitchFamily="34" charset="0"/>
              </a:rPr>
              <a:t>Silicon Bridge is an innovative start-up company</a:t>
            </a:r>
          </a:p>
          <a:p>
            <a:pPr algn="r"/>
            <a:r>
              <a:rPr lang="en-US" altLang="ko-KR" sz="1100" b="1" dirty="0">
                <a:latin typeface="Lato Light"/>
                <a:ea typeface="굴림" panose="020B0600000101010101" pitchFamily="50" charset="-127"/>
                <a:cs typeface="Arial" panose="020B0604020202020204" pitchFamily="34" charset="0"/>
              </a:rPr>
              <a:t>providing IoT &amp; Cloud AI Service Platform for the 4</a:t>
            </a:r>
            <a:r>
              <a:rPr lang="en-US" altLang="ko-KR" sz="1100" b="1" baseline="30000" dirty="0">
                <a:latin typeface="Lato Light"/>
                <a:ea typeface="굴림" panose="020B0600000101010101" pitchFamily="50" charset="-127"/>
                <a:cs typeface="Arial" panose="020B0604020202020204" pitchFamily="34" charset="0"/>
              </a:rPr>
              <a:t>th</a:t>
            </a:r>
            <a:r>
              <a:rPr lang="en-US" altLang="ko-KR" sz="1100" b="1" dirty="0">
                <a:latin typeface="Lato Light"/>
                <a:ea typeface="굴림" panose="020B0600000101010101" pitchFamily="50" charset="-127"/>
                <a:cs typeface="Arial" panose="020B0604020202020204" pitchFamily="34" charset="0"/>
              </a:rPr>
              <a:t> industrial revolution industry.</a:t>
            </a:r>
          </a:p>
          <a:p>
            <a:pPr algn="r"/>
            <a:endParaRPr lang="en-US" altLang="ko-KR" sz="1100" b="1" dirty="0">
              <a:latin typeface="Lato Light"/>
              <a:ea typeface="굴림" panose="020B0600000101010101" pitchFamily="50" charset="-127"/>
              <a:cs typeface="Arial" panose="020B0604020202020204" pitchFamily="34" charset="0"/>
            </a:endParaRPr>
          </a:p>
          <a:p>
            <a:pPr algn="r"/>
            <a:r>
              <a:rPr lang="en-US" altLang="ko-KR" sz="1100" b="1" dirty="0">
                <a:latin typeface="Lato Light"/>
                <a:ea typeface="굴림" panose="020B0600000101010101" pitchFamily="50" charset="-127"/>
                <a:cs typeface="Arial" panose="020B0604020202020204" pitchFamily="34" charset="0"/>
              </a:rPr>
              <a:t>2019-12-23</a:t>
            </a:r>
            <a:endParaRPr lang="en-US" altLang="ko-KR" sz="1100" dirty="0">
              <a:latin typeface="Lato Light"/>
              <a:ea typeface="굴림" panose="020B0600000101010101" pitchFamily="50" charset="-127"/>
              <a:cs typeface="Arial" panose="020B0604020202020204" pitchFamily="34" charset="0"/>
            </a:endParaRPr>
          </a:p>
        </p:txBody>
      </p:sp>
      <p:sp>
        <p:nvSpPr>
          <p:cNvPr id="62" name="직사각형 61">
            <a:extLst>
              <a:ext uri="{FF2B5EF4-FFF2-40B4-BE49-F238E27FC236}">
                <a16:creationId xmlns:a16="http://schemas.microsoft.com/office/drawing/2014/main" id="{F7737CFB-4CF4-4819-93FA-39072866213C}"/>
              </a:ext>
            </a:extLst>
          </p:cNvPr>
          <p:cNvSpPr/>
          <p:nvPr/>
        </p:nvSpPr>
        <p:spPr>
          <a:xfrm>
            <a:off x="9151034" y="56271"/>
            <a:ext cx="697024" cy="5637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64" name="그룹 63">
            <a:extLst>
              <a:ext uri="{FF2B5EF4-FFF2-40B4-BE49-F238E27FC236}">
                <a16:creationId xmlns:a16="http://schemas.microsoft.com/office/drawing/2014/main" id="{3CAB3DDF-FCE6-2947-A9A3-965FA5AD9816}"/>
              </a:ext>
            </a:extLst>
          </p:cNvPr>
          <p:cNvGrpSpPr/>
          <p:nvPr/>
        </p:nvGrpSpPr>
        <p:grpSpPr>
          <a:xfrm>
            <a:off x="1566218" y="1982674"/>
            <a:ext cx="3465019" cy="1484196"/>
            <a:chOff x="1533810" y="1804544"/>
            <a:chExt cx="3465019" cy="1484196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AD545EDA-F03F-804A-989A-68AC3746204B}"/>
                </a:ext>
              </a:extLst>
            </p:cNvPr>
            <p:cNvSpPr txBox="1"/>
            <p:nvPr/>
          </p:nvSpPr>
          <p:spPr>
            <a:xfrm>
              <a:off x="2577971" y="2261684"/>
              <a:ext cx="242085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ko-KR" altLang="en-US" sz="2000" b="1" dirty="0">
                  <a:solidFill>
                    <a:schemeClr val="tx2"/>
                  </a:solidFill>
                  <a:latin typeface="Lato Black" charset="0"/>
                  <a:ea typeface="Lato Black" charset="0"/>
                  <a:cs typeface="Lato Black" charset="0"/>
                </a:rPr>
                <a:t>재난 예</a:t>
              </a:r>
              <a:r>
                <a:rPr lang="en-US" altLang="ko-KR" sz="2000" b="1" dirty="0">
                  <a:solidFill>
                    <a:schemeClr val="tx2"/>
                  </a:solidFill>
                  <a:latin typeface="Lato Black" charset="0"/>
                  <a:ea typeface="Lato Black" charset="0"/>
                  <a:cs typeface="Lato Black" charset="0"/>
                </a:rPr>
                <a:t>.</a:t>
              </a:r>
              <a:r>
                <a:rPr lang="ko-KR" altLang="en-US" sz="2000" b="1" dirty="0">
                  <a:solidFill>
                    <a:schemeClr val="tx2"/>
                  </a:solidFill>
                  <a:latin typeface="Lato Black" charset="0"/>
                  <a:ea typeface="Lato Black" charset="0"/>
                  <a:cs typeface="Lato Black" charset="0"/>
                </a:rPr>
                <a:t>경보 시스템</a:t>
              </a:r>
              <a:endParaRPr lang="en-US" sz="2000" b="1" dirty="0">
                <a:solidFill>
                  <a:schemeClr val="tx2"/>
                </a:solidFill>
                <a:latin typeface="Lato Black" charset="0"/>
                <a:ea typeface="Lato Black" charset="0"/>
                <a:cs typeface="Lato Black" charset="0"/>
              </a:endParaRP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4CF61032-9580-154A-A2A9-088954B42272}"/>
                </a:ext>
              </a:extLst>
            </p:cNvPr>
            <p:cNvSpPr txBox="1"/>
            <p:nvPr/>
          </p:nvSpPr>
          <p:spPr>
            <a:xfrm>
              <a:off x="2076234" y="1804544"/>
              <a:ext cx="292259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ko-KR" altLang="en-US" sz="2000" b="1" dirty="0">
                  <a:solidFill>
                    <a:schemeClr val="tx2"/>
                  </a:solidFill>
                  <a:latin typeface="Lato Black" charset="0"/>
                  <a:ea typeface="Lato Black" charset="0"/>
                  <a:cs typeface="Lato Black" charset="0"/>
                </a:rPr>
                <a:t>국내 최초 클라우드 기반</a:t>
              </a:r>
              <a:endParaRPr lang="en-US" sz="2000" b="1" dirty="0">
                <a:solidFill>
                  <a:schemeClr val="tx2"/>
                </a:solidFill>
                <a:latin typeface="Lato Black" charset="0"/>
                <a:ea typeface="Lato Black" charset="0"/>
                <a:cs typeface="Lato Black" charset="0"/>
              </a:endParaRP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818ED3F7-7ECB-E446-9A1D-BC04F8B44EA8}"/>
                </a:ext>
              </a:extLst>
            </p:cNvPr>
            <p:cNvSpPr txBox="1"/>
            <p:nvPr/>
          </p:nvSpPr>
          <p:spPr>
            <a:xfrm>
              <a:off x="1533810" y="2765520"/>
              <a:ext cx="344998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ko-KR" sz="2800" b="1" dirty="0">
                  <a:solidFill>
                    <a:schemeClr val="tx2"/>
                  </a:solidFill>
                  <a:latin typeface="Lato Black" charset="0"/>
                  <a:ea typeface="Lato Black" charset="0"/>
                  <a:cs typeface="Lato Black" charset="0"/>
                </a:rPr>
                <a:t>“</a:t>
              </a:r>
              <a:r>
                <a:rPr lang="ko-KR" altLang="en-US" sz="2800" b="1" dirty="0">
                  <a:solidFill>
                    <a:schemeClr val="tx2"/>
                  </a:solidFill>
                  <a:latin typeface="Lato Black" charset="0"/>
                  <a:ea typeface="Lato Black" charset="0"/>
                  <a:cs typeface="Lato Black" charset="0"/>
                </a:rPr>
                <a:t>아이브로드</a:t>
              </a:r>
              <a:r>
                <a:rPr lang="en-US" altLang="ko-KR" sz="2800" b="1" dirty="0">
                  <a:solidFill>
                    <a:schemeClr val="tx2"/>
                  </a:solidFill>
                  <a:latin typeface="Lato Black" charset="0"/>
                  <a:ea typeface="Lato Black" charset="0"/>
                  <a:cs typeface="Lato Black" charset="0"/>
                </a:rPr>
                <a:t>“ </a:t>
              </a:r>
              <a:r>
                <a:rPr lang="ko-KR" altLang="en-US" sz="2800" b="1" dirty="0">
                  <a:solidFill>
                    <a:schemeClr val="tx2"/>
                  </a:solidFill>
                  <a:latin typeface="Lato Black" charset="0"/>
                  <a:ea typeface="Lato Black" charset="0"/>
                  <a:cs typeface="Lato Black" charset="0"/>
                </a:rPr>
                <a:t>소개서</a:t>
              </a:r>
              <a:endParaRPr lang="en-US" sz="2800" b="1" dirty="0">
                <a:solidFill>
                  <a:schemeClr val="tx2"/>
                </a:solidFill>
                <a:latin typeface="Lato Black" charset="0"/>
                <a:ea typeface="Lato Black" charset="0"/>
                <a:cs typeface="Lato Black" charset="0"/>
              </a:endParaRPr>
            </a:p>
          </p:txBody>
        </p:sp>
      </p:grpSp>
      <p:pic>
        <p:nvPicPr>
          <p:cNvPr id="6" name="그림 개체 틀 5" descr="실내, 전자기기, 모니터, 앉아있는이(가) 표시된 사진&#10;&#10;자동 생성된 설명">
            <a:extLst>
              <a:ext uri="{FF2B5EF4-FFF2-40B4-BE49-F238E27FC236}">
                <a16:creationId xmlns:a16="http://schemas.microsoft.com/office/drawing/2014/main" id="{1FB9E3B6-BFE6-6441-87A4-0B34F21BEF45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/>
          <a:srcRect l="32251" r="3225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627862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개체 틀 10">
            <a:extLst>
              <a:ext uri="{FF2B5EF4-FFF2-40B4-BE49-F238E27FC236}">
                <a16:creationId xmlns:a16="http://schemas.microsoft.com/office/drawing/2014/main" id="{8CEC61B7-B5BC-4CF0-890A-BF1900FCA25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tretch>
            <a:fillRect/>
          </a:stretch>
        </p:blipFill>
        <p:spPr>
          <a:xfrm>
            <a:off x="3643875" y="1894813"/>
            <a:ext cx="6136767" cy="3068383"/>
          </a:xfrm>
          <a:prstGeom prst="rect">
            <a:avLst/>
          </a:prstGeom>
          <a:effectLst/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A94BE3C-89E5-4B62-B003-4F0016C9B8BC}"/>
              </a:ext>
            </a:extLst>
          </p:cNvPr>
          <p:cNvSpPr txBox="1"/>
          <p:nvPr/>
        </p:nvSpPr>
        <p:spPr>
          <a:xfrm>
            <a:off x="443436" y="1753008"/>
            <a:ext cx="2966816" cy="37854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050" dirty="0">
                <a:solidFill>
                  <a:srgbClr val="6C7989"/>
                </a:solidFill>
                <a:latin typeface="맑은 고딕" panose="020B0503020000020004" pitchFamily="50" charset="-127"/>
                <a:cs typeface="Lato Light" charset="0"/>
              </a:rPr>
              <a:t>아이브로드는 긴급 재난재해 발생시 행정안전부</a:t>
            </a:r>
            <a:r>
              <a:rPr lang="en-US" altLang="ko-KR" sz="1050" dirty="0">
                <a:solidFill>
                  <a:srgbClr val="6C7989"/>
                </a:solidFill>
                <a:latin typeface="맑은 고딕" panose="020B0503020000020004" pitchFamily="50" charset="-127"/>
                <a:cs typeface="Lato Light" charset="0"/>
              </a:rPr>
              <a:t>, </a:t>
            </a:r>
            <a:r>
              <a:rPr lang="ko-KR" altLang="en-US" sz="1050" dirty="0">
                <a:solidFill>
                  <a:srgbClr val="6C7989"/>
                </a:solidFill>
                <a:latin typeface="맑은 고딕" panose="020B0503020000020004" pitchFamily="50" charset="-127"/>
                <a:cs typeface="Lato Light" charset="0"/>
              </a:rPr>
              <a:t>지자체</a:t>
            </a:r>
            <a:r>
              <a:rPr lang="en-US" altLang="ko-KR" sz="1050" dirty="0">
                <a:solidFill>
                  <a:srgbClr val="6C7989"/>
                </a:solidFill>
                <a:latin typeface="맑은 고딕" panose="020B0503020000020004" pitchFamily="50" charset="-127"/>
                <a:cs typeface="Lato Light" charset="0"/>
              </a:rPr>
              <a:t> </a:t>
            </a:r>
            <a:r>
              <a:rPr lang="ko-KR" altLang="en-US" sz="1050" dirty="0">
                <a:solidFill>
                  <a:srgbClr val="6C7989"/>
                </a:solidFill>
                <a:latin typeface="맑은 고딕" panose="020B0503020000020004" pitchFamily="50" charset="-127"/>
                <a:cs typeface="Lato Light" charset="0"/>
              </a:rPr>
              <a:t>및 집합건물 방송실과 연동되는 클라우드 기반 </a:t>
            </a:r>
            <a:r>
              <a:rPr lang="en-US" altLang="ko-KR" sz="1050" dirty="0">
                <a:solidFill>
                  <a:srgbClr val="6C7989"/>
                </a:solidFill>
                <a:latin typeface="맑은 고딕" panose="020B0503020000020004" pitchFamily="50" charset="-127"/>
                <a:cs typeface="Lato Light" charset="0"/>
              </a:rPr>
              <a:t>IoT </a:t>
            </a:r>
            <a:r>
              <a:rPr lang="ko-KR" altLang="en-US" sz="1050" dirty="0">
                <a:solidFill>
                  <a:srgbClr val="6C7989"/>
                </a:solidFill>
                <a:latin typeface="맑은 고딕" panose="020B0503020000020004" pitchFamily="50" charset="-127"/>
                <a:cs typeface="Lato Light" charset="0"/>
              </a:rPr>
              <a:t>방송 송신기 및 스마트폰 앱</a:t>
            </a:r>
            <a:r>
              <a:rPr lang="en-US" altLang="ko-KR" sz="1050" dirty="0">
                <a:solidFill>
                  <a:srgbClr val="6C7989"/>
                </a:solidFill>
                <a:latin typeface="맑은 고딕" panose="020B0503020000020004" pitchFamily="50" charset="-127"/>
                <a:cs typeface="Lato Light" charset="0"/>
              </a:rPr>
              <a:t>/</a:t>
            </a:r>
            <a:r>
              <a:rPr lang="ko-KR" altLang="en-US" sz="1050" dirty="0">
                <a:solidFill>
                  <a:srgbClr val="6C7989"/>
                </a:solidFill>
                <a:latin typeface="맑은 고딕" panose="020B0503020000020004" pitchFamily="50" charset="-127"/>
                <a:cs typeface="Lato Light" charset="0"/>
              </a:rPr>
              <a:t>웹을 통해 주민들에게 신속하게 재난상황을 알려주어 재난재해에 효과적으로 대처</a:t>
            </a:r>
            <a:r>
              <a:rPr lang="en-US" altLang="ko-KR" sz="1050" dirty="0">
                <a:solidFill>
                  <a:srgbClr val="6C7989"/>
                </a:solidFill>
                <a:latin typeface="맑은 고딕" panose="020B0503020000020004" pitchFamily="50" charset="-127"/>
                <a:cs typeface="Lato Light" charset="0"/>
              </a:rPr>
              <a:t> </a:t>
            </a:r>
            <a:r>
              <a:rPr lang="ko-KR" altLang="en-US" sz="1050" dirty="0">
                <a:solidFill>
                  <a:srgbClr val="6C7989"/>
                </a:solidFill>
                <a:latin typeface="맑은 고딕" panose="020B0503020000020004" pitchFamily="50" charset="-127"/>
                <a:cs typeface="Lato Light" charset="0"/>
              </a:rPr>
              <a:t>및</a:t>
            </a:r>
            <a:r>
              <a:rPr lang="en-US" altLang="ko-KR" sz="1050" dirty="0">
                <a:solidFill>
                  <a:srgbClr val="6C7989"/>
                </a:solidFill>
                <a:latin typeface="맑은 고딕" panose="020B0503020000020004" pitchFamily="50" charset="-127"/>
                <a:cs typeface="Lato Light" charset="0"/>
              </a:rPr>
              <a:t> </a:t>
            </a:r>
            <a:r>
              <a:rPr lang="ko-KR" altLang="en-US" sz="1050" dirty="0">
                <a:solidFill>
                  <a:srgbClr val="6C7989"/>
                </a:solidFill>
                <a:latin typeface="맑은 고딕" panose="020B0503020000020004" pitchFamily="50" charset="-127"/>
                <a:cs typeface="Lato Light" charset="0"/>
              </a:rPr>
              <a:t>인명과 재산 피해를 최소화 할 수 있는 클라우드 기반의 스마트 방송시스템이다</a:t>
            </a:r>
            <a:r>
              <a:rPr lang="en-US" altLang="ko-KR" sz="1050" dirty="0">
                <a:solidFill>
                  <a:srgbClr val="6C7989"/>
                </a:solidFill>
                <a:latin typeface="맑은 고딕" panose="020B0503020000020004" pitchFamily="50" charset="-127"/>
                <a:cs typeface="Lato Light" charset="0"/>
              </a:rPr>
              <a:t>.</a:t>
            </a:r>
          </a:p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n-US" altLang="ko-KR" sz="1050" dirty="0">
              <a:solidFill>
                <a:srgbClr val="6C7989"/>
              </a:solidFill>
              <a:latin typeface="맑은 고딕" panose="020B0503020000020004" pitchFamily="50" charset="-127"/>
              <a:cs typeface="Lato Light" charset="0"/>
            </a:endParaRPr>
          </a:p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050" dirty="0">
                <a:solidFill>
                  <a:srgbClr val="6C7989"/>
                </a:solidFill>
                <a:latin typeface="맑은 고딕" panose="020B0503020000020004" pitchFamily="50" charset="-127"/>
              </a:rPr>
              <a:t>재난 예</a:t>
            </a:r>
            <a:r>
              <a:rPr lang="en-US" altLang="ko-KR" sz="1050" dirty="0">
                <a:solidFill>
                  <a:srgbClr val="6C7989"/>
                </a:solidFill>
                <a:latin typeface="맑은 고딕" panose="020B0503020000020004" pitchFamily="50" charset="-127"/>
              </a:rPr>
              <a:t>.</a:t>
            </a:r>
            <a:r>
              <a:rPr lang="ko-KR" altLang="en-US" sz="1050" dirty="0">
                <a:solidFill>
                  <a:srgbClr val="6C7989"/>
                </a:solidFill>
                <a:latin typeface="맑은 고딕" panose="020B0503020000020004" pitchFamily="50" charset="-127"/>
              </a:rPr>
              <a:t>경보방송은 병원의 응급실과 같은 개념으로</a:t>
            </a:r>
            <a:r>
              <a:rPr lang="en-US" altLang="ko-KR" sz="1050" dirty="0">
                <a:solidFill>
                  <a:srgbClr val="6C7989"/>
                </a:solidFill>
                <a:latin typeface="맑은 고딕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6C7989"/>
                </a:solidFill>
                <a:latin typeface="맑은 고딕" panose="020B0503020000020004" pitchFamily="50" charset="-127"/>
              </a:rPr>
              <a:t>긴급 재난재해가 발생시 국민들에게 신속하게 재난상황과 대처방법을 알려줌으로써 귀중한 인명과 재산 피해를 최소화</a:t>
            </a:r>
            <a:r>
              <a:rPr lang="ko-KR" altLang="en-US" sz="1050" kern="0" dirty="0">
                <a:solidFill>
                  <a:srgbClr val="6C7989"/>
                </a:solidFill>
                <a:latin typeface="맑은 고딕" panose="020B0503020000020004" pitchFamily="50" charset="-127"/>
              </a:rPr>
              <a:t> 할 수 있는 꼭 필요한 재난 예</a:t>
            </a:r>
            <a:r>
              <a:rPr lang="en-US" altLang="ko-KR" sz="1050" kern="0" dirty="0">
                <a:solidFill>
                  <a:srgbClr val="6C7989"/>
                </a:solidFill>
                <a:latin typeface="맑은 고딕" panose="020B0503020000020004" pitchFamily="50" charset="-127"/>
              </a:rPr>
              <a:t>.</a:t>
            </a:r>
            <a:r>
              <a:rPr lang="ko-KR" altLang="en-US" sz="1050" kern="0" dirty="0">
                <a:solidFill>
                  <a:srgbClr val="6C7989"/>
                </a:solidFill>
                <a:latin typeface="맑은 고딕" panose="020B0503020000020004" pitchFamily="50" charset="-127"/>
              </a:rPr>
              <a:t>경보 알림 시스템이다</a:t>
            </a:r>
            <a:r>
              <a:rPr lang="en-US" altLang="ko-KR" sz="1050" kern="0" dirty="0">
                <a:solidFill>
                  <a:srgbClr val="6C7989"/>
                </a:solidFill>
                <a:latin typeface="맑은 고딕" panose="020B0503020000020004" pitchFamily="50" charset="-127"/>
              </a:rPr>
              <a:t>.</a:t>
            </a:r>
          </a:p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n-US" altLang="ko-KR" sz="1050" kern="0" dirty="0">
              <a:solidFill>
                <a:srgbClr val="6C7989"/>
              </a:solidFill>
              <a:latin typeface="맑은 고딕" panose="020B0503020000020004" pitchFamily="50" charset="-127"/>
            </a:endParaRPr>
          </a:p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050" kern="0" dirty="0">
                <a:solidFill>
                  <a:srgbClr val="6C7989"/>
                </a:solidFill>
                <a:latin typeface="맑은 고딕" panose="020B0503020000020004" pitchFamily="50" charset="-127"/>
              </a:rPr>
              <a:t>기존에 구축된 방송시스템에 클라우드 연동 스마트 </a:t>
            </a:r>
            <a:r>
              <a:rPr lang="ko-KR" altLang="en-US" sz="1050" kern="0" spc="-20" dirty="0">
                <a:solidFill>
                  <a:srgbClr val="6C7989"/>
                </a:solidFill>
                <a:latin typeface="맑은 고딕" panose="020B0503020000020004" pitchFamily="50" charset="-127"/>
              </a:rPr>
              <a:t>재난 안내 예</a:t>
            </a:r>
            <a:r>
              <a:rPr lang="en-US" altLang="ko-KR" sz="1050" kern="0" spc="-20" dirty="0">
                <a:solidFill>
                  <a:srgbClr val="6C7989"/>
                </a:solidFill>
                <a:latin typeface="맑은 고딕" panose="020B0503020000020004" pitchFamily="50" charset="-127"/>
              </a:rPr>
              <a:t>.</a:t>
            </a:r>
            <a:r>
              <a:rPr lang="ko-KR" altLang="en-US" sz="1050" kern="0" spc="-20" dirty="0">
                <a:solidFill>
                  <a:srgbClr val="6C7989"/>
                </a:solidFill>
                <a:latin typeface="맑은 고딕" panose="020B0503020000020004" pitchFamily="50" charset="-127"/>
              </a:rPr>
              <a:t>경보 방송 시스템을 설치하면 최소한의 비용으로 국가 재난 알림 시스템과 연동되는 자동 음성 알림 시스템 및 클라우드 연동 스마트 폰 알림 시스템을 구축 할 수 있다</a:t>
            </a:r>
            <a:r>
              <a:rPr lang="en-US" altLang="ko-KR" sz="1050" kern="0" spc="-20" dirty="0">
                <a:solidFill>
                  <a:srgbClr val="6C7989"/>
                </a:solidFill>
                <a:latin typeface="맑은 고딕" panose="020B0503020000020004" pitchFamily="50" charset="-127"/>
              </a:rPr>
              <a:t>.</a:t>
            </a:r>
            <a:endParaRPr lang="en-US" altLang="ko-KR" sz="1050" kern="0" spc="20" dirty="0">
              <a:solidFill>
                <a:srgbClr val="6C7989"/>
              </a:solidFill>
              <a:latin typeface="맑은 고딕" panose="020B0503020000020004" pitchFamily="50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7660" y="396240"/>
            <a:ext cx="9578340" cy="12221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ko-KR" altLang="en-US" sz="2800" b="1" dirty="0">
                <a:latin typeface="Lato Bold"/>
                <a:ea typeface="+mj-ea"/>
                <a:cs typeface="+mj-cs"/>
              </a:rPr>
              <a:t> 아이브로드</a:t>
            </a:r>
            <a:endParaRPr lang="en-US" altLang="ko-KR" sz="2800" b="1" dirty="0">
              <a:latin typeface="Lato Bold"/>
              <a:ea typeface="+mj-ea"/>
              <a:cs typeface="+mj-cs"/>
            </a:endParaRPr>
          </a:p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altLang="ko-KR" sz="2800" b="1" dirty="0">
                <a:latin typeface="Lato Bold"/>
                <a:ea typeface="+mj-ea"/>
                <a:cs typeface="+mj-cs"/>
              </a:rPr>
              <a:t> </a:t>
            </a:r>
            <a:r>
              <a:rPr lang="en-US" altLang="ko-KR" sz="2400" b="1" dirty="0">
                <a:latin typeface="Lato Bold"/>
                <a:ea typeface="+mj-ea"/>
                <a:cs typeface="+mj-cs"/>
              </a:rPr>
              <a:t>EYEBROAD - </a:t>
            </a:r>
            <a:r>
              <a:rPr lang="en-US" sz="1800" b="1" dirty="0">
                <a:latin typeface="Lato Bold"/>
                <a:ea typeface="+mj-ea"/>
                <a:cs typeface="+mj-cs"/>
              </a:rPr>
              <a:t>Cloud based Total Broadcasting and Emergency Notification System</a:t>
            </a:r>
            <a:endParaRPr lang="en-US" sz="2000" b="1" dirty="0">
              <a:latin typeface="Lato Bold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714556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extBox 55">
            <a:extLst>
              <a:ext uri="{FF2B5EF4-FFF2-40B4-BE49-F238E27FC236}">
                <a16:creationId xmlns:a16="http://schemas.microsoft.com/office/drawing/2014/main" id="{68E62009-80C3-4EDE-928E-FF166181CEA0}"/>
              </a:ext>
            </a:extLst>
          </p:cNvPr>
          <p:cNvSpPr txBox="1"/>
          <p:nvPr/>
        </p:nvSpPr>
        <p:spPr>
          <a:xfrm>
            <a:off x="454244" y="264367"/>
            <a:ext cx="6681001" cy="281297"/>
          </a:xfrm>
          <a:prstGeom prst="rect">
            <a:avLst/>
          </a:prstGeom>
          <a:noFill/>
        </p:spPr>
        <p:txBody>
          <a:bodyPr wrap="none" lIns="37150" tIns="18575" rIns="37150" bIns="18575" rtlCol="0">
            <a:spAutoFit/>
          </a:bodyPr>
          <a:lstStyle/>
          <a:p>
            <a:pPr fontAlgn="base" latinLnBrk="1"/>
            <a:r>
              <a:rPr lang="en-US" altLang="ko-KR" sz="1600" b="1" dirty="0">
                <a:latin typeface="+mn-ea"/>
              </a:rPr>
              <a:t>[개선안] 국민재난안전포털 연동 스마트 재난 예.경보 방송시스템 </a:t>
            </a:r>
            <a:r>
              <a:rPr lang="ko-KR" altLang="en-US" sz="1600" b="1" dirty="0">
                <a:latin typeface="+mn-ea"/>
              </a:rPr>
              <a:t>계통도</a:t>
            </a:r>
            <a:endParaRPr lang="en-US" altLang="ko-KR" sz="1600" b="1" dirty="0">
              <a:latin typeface="+mn-ea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D9C39741-11C3-4D78-BA9F-6F57D04C4A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4520" y="1103163"/>
            <a:ext cx="767818" cy="1137576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2" name="TextBox 61">
            <a:extLst>
              <a:ext uri="{FF2B5EF4-FFF2-40B4-BE49-F238E27FC236}">
                <a16:creationId xmlns:a16="http://schemas.microsoft.com/office/drawing/2014/main" id="{F9E2341C-8C88-4A6F-BD9F-43658966AC40}"/>
              </a:ext>
            </a:extLst>
          </p:cNvPr>
          <p:cNvSpPr txBox="1"/>
          <p:nvPr/>
        </p:nvSpPr>
        <p:spPr bwMode="auto">
          <a:xfrm>
            <a:off x="7550224" y="2154212"/>
            <a:ext cx="1053815" cy="340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68580" tIns="34290" rIns="68580" bIns="34290" numCol="1" rtlCol="0" anchor="t" anchorCtr="1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sz="1050" b="1" dirty="0">
                <a:latin typeface="맑은 고딕" panose="020B0503020000020004" pitchFamily="50" charset="-127"/>
                <a:ea typeface="맑은 고딕" panose="020B0503020000020004" pitchFamily="50" charset="-127"/>
                <a:cs typeface="Calibri"/>
              </a:rPr>
              <a:t>관리자용 앱</a:t>
            </a:r>
            <a:r>
              <a:rPr lang="en-US" altLang="ko-KR" sz="1050" b="1" dirty="0">
                <a:latin typeface="맑은 고딕" panose="020B0503020000020004" pitchFamily="50" charset="-127"/>
                <a:ea typeface="맑은 고딕" panose="020B0503020000020004" pitchFamily="50" charset="-127"/>
                <a:cs typeface="Calibri"/>
              </a:rPr>
              <a:t>/</a:t>
            </a:r>
            <a:r>
              <a:rPr lang="ko-KR" altLang="en-US" sz="1050" b="1" dirty="0">
                <a:latin typeface="맑은 고딕" panose="020B0503020000020004" pitchFamily="50" charset="-127"/>
                <a:ea typeface="맑은 고딕" panose="020B0503020000020004" pitchFamily="50" charset="-127"/>
                <a:cs typeface="Calibri"/>
              </a:rPr>
              <a:t>웹</a:t>
            </a:r>
            <a:endParaRPr lang="ko-KR" altLang="en-US" sz="1100" b="1" dirty="0">
              <a:latin typeface="맑은 고딕" panose="020B0503020000020004" pitchFamily="50" charset="-127"/>
              <a:ea typeface="맑은 고딕" panose="020B0503020000020004" pitchFamily="50" charset="-127"/>
              <a:cs typeface="Calibri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B96FAFE8-6191-47C5-88ED-D717E95AAE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4181" y="3955830"/>
            <a:ext cx="1211564" cy="347184"/>
          </a:xfrm>
          <a:prstGeom prst="rect">
            <a:avLst/>
          </a:prstGeom>
        </p:spPr>
      </p:pic>
      <p:pic>
        <p:nvPicPr>
          <p:cNvPr id="69" name="그림 68">
            <a:extLst>
              <a:ext uri="{FF2B5EF4-FFF2-40B4-BE49-F238E27FC236}">
                <a16:creationId xmlns:a16="http://schemas.microsoft.com/office/drawing/2014/main" id="{DED958C3-4B9D-479C-840E-BB4313150F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67498" y="4809559"/>
            <a:ext cx="899536" cy="1657184"/>
          </a:xfrm>
          <a:prstGeom prst="rect">
            <a:avLst/>
          </a:prstGeom>
        </p:spPr>
      </p:pic>
      <p:sp>
        <p:nvSpPr>
          <p:cNvPr id="70" name="TextBox 22">
            <a:extLst>
              <a:ext uri="{FF2B5EF4-FFF2-40B4-BE49-F238E27FC236}">
                <a16:creationId xmlns:a16="http://schemas.microsoft.com/office/drawing/2014/main" id="{147662B1-1CD2-4624-B097-8E0AD77343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8988" y="4400359"/>
            <a:ext cx="1426516" cy="223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 algn="l" eaLnBrk="0" hangingPunct="0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v"/>
              <a:defRPr sz="2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chemeClr val="accent2"/>
              </a:buClr>
              <a:buChar char="•"/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ClrTx/>
              <a:buNone/>
            </a:pPr>
            <a:r>
              <a:rPr lang="en-US" altLang="ko-KR" sz="800" b="1" dirty="0"/>
              <a:t> </a:t>
            </a:r>
            <a:r>
              <a:rPr lang="ko-KR" altLang="en-US" sz="800" b="1" dirty="0"/>
              <a:t>스마트 재난 예</a:t>
            </a:r>
            <a:r>
              <a:rPr lang="en-US" altLang="ko-KR" sz="800" b="1" dirty="0"/>
              <a:t>.</a:t>
            </a:r>
            <a:r>
              <a:rPr lang="ko-KR" altLang="en-US" sz="800" b="1" dirty="0"/>
              <a:t>경보 방송서버</a:t>
            </a:r>
            <a:endParaRPr lang="en-US" altLang="ko-KR" sz="800" b="1" dirty="0"/>
          </a:p>
          <a:p>
            <a:pPr eaLnBrk="1" hangingPunct="1">
              <a:spcBef>
                <a:spcPct val="0"/>
              </a:spcBef>
              <a:buClrTx/>
              <a:buNone/>
            </a:pPr>
            <a:r>
              <a:rPr lang="en-US" altLang="ko-KR" sz="800" b="1" dirty="0"/>
              <a:t>    (TTS,</a:t>
            </a:r>
            <a:r>
              <a:rPr lang="ko-KR" altLang="en-US" sz="800" b="1" dirty="0"/>
              <a:t> 원격 방송</a:t>
            </a:r>
            <a:r>
              <a:rPr lang="en-US" altLang="ko-KR" sz="800" b="1" dirty="0"/>
              <a:t>, </a:t>
            </a:r>
            <a:r>
              <a:rPr lang="ko-KR" altLang="en-US" sz="800" b="1" dirty="0"/>
              <a:t>긴급방송</a:t>
            </a:r>
            <a:r>
              <a:rPr lang="en-US" altLang="ko-KR" sz="800" b="1" dirty="0"/>
              <a:t>)</a:t>
            </a:r>
            <a:endParaRPr lang="ko-KR" altLang="en-US" sz="800" b="1" dirty="0"/>
          </a:p>
        </p:txBody>
      </p:sp>
      <p:pic>
        <p:nvPicPr>
          <p:cNvPr id="72" name="Picture 10" descr="D:\사진 작업 자료\산불예방 자료 및 아이콘\icon\megaphone_15.png">
            <a:extLst>
              <a:ext uri="{FF2B5EF4-FFF2-40B4-BE49-F238E27FC236}">
                <a16:creationId xmlns:a16="http://schemas.microsoft.com/office/drawing/2014/main" id="{CA6AA52F-7C3E-42A5-BAD8-C442573453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016486">
            <a:off x="4678668" y="4170712"/>
            <a:ext cx="529241" cy="529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4" name="TextBox 73">
            <a:extLst>
              <a:ext uri="{FF2B5EF4-FFF2-40B4-BE49-F238E27FC236}">
                <a16:creationId xmlns:a16="http://schemas.microsoft.com/office/drawing/2014/main" id="{BEAA31A6-52C3-42B1-B268-0F0362087A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9540" y="4548147"/>
            <a:ext cx="1032002" cy="226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 algn="l" eaLnBrk="0" hangingPunct="0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v"/>
              <a:defRPr sz="2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chemeClr val="accent2"/>
              </a:buClr>
              <a:buChar char="•"/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맑은 고딕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ko-KR" altLang="en-US" sz="800" b="1" dirty="0"/>
              <a:t>건물</a:t>
            </a:r>
            <a:endParaRPr lang="en-US" altLang="ko-KR" sz="800" b="1" dirty="0"/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ko-KR" altLang="en-US" sz="800" b="1" dirty="0"/>
              <a:t>스피커</a:t>
            </a:r>
          </a:p>
        </p:txBody>
      </p:sp>
      <p:sp>
        <p:nvSpPr>
          <p:cNvPr id="76" name="오른쪽 중괄호 75">
            <a:extLst>
              <a:ext uri="{FF2B5EF4-FFF2-40B4-BE49-F238E27FC236}">
                <a16:creationId xmlns:a16="http://schemas.microsoft.com/office/drawing/2014/main" id="{A61242CD-2A48-4021-BE22-75E9C7F6D7FA}"/>
              </a:ext>
            </a:extLst>
          </p:cNvPr>
          <p:cNvSpPr/>
          <p:nvPr/>
        </p:nvSpPr>
        <p:spPr bwMode="auto">
          <a:xfrm rot="16200000">
            <a:off x="4084512" y="2260033"/>
            <a:ext cx="125557" cy="2642600"/>
          </a:xfrm>
          <a:prstGeom prst="rightBrace">
            <a:avLst>
              <a:gd name="adj1" fmla="val 8333"/>
              <a:gd name="adj2" fmla="val 50000"/>
            </a:avLst>
          </a:prstGeom>
          <a:noFill/>
          <a:ln w="9525" cap="flat" cmpd="sng" algn="ctr">
            <a:solidFill>
              <a:srgbClr val="FF0000"/>
            </a:solidFill>
            <a:prstDash val="sysDash"/>
            <a:miter lim="800000"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ko-KR" altLang="en-US" sz="1200"/>
          </a:p>
        </p:txBody>
      </p:sp>
      <p:sp>
        <p:nvSpPr>
          <p:cNvPr id="77" name="TextBox 22">
            <a:extLst>
              <a:ext uri="{FF2B5EF4-FFF2-40B4-BE49-F238E27FC236}">
                <a16:creationId xmlns:a16="http://schemas.microsoft.com/office/drawing/2014/main" id="{40E83A09-81A1-49D4-B68A-A1479C9848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01265" y="6539470"/>
            <a:ext cx="1032002" cy="226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 algn="l" eaLnBrk="0" hangingPunct="0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v"/>
              <a:defRPr sz="2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chemeClr val="accent2"/>
              </a:buClr>
              <a:buChar char="•"/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맑은 고딕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ko-KR" altLang="en-US" sz="800" b="1" dirty="0"/>
              <a:t>방송시스템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429E82DF-3E3D-408F-B84D-7EBEC94DF8A2}"/>
              </a:ext>
            </a:extLst>
          </p:cNvPr>
          <p:cNvSpPr txBox="1"/>
          <p:nvPr/>
        </p:nvSpPr>
        <p:spPr bwMode="auto">
          <a:xfrm>
            <a:off x="4181925" y="4557249"/>
            <a:ext cx="249107" cy="379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68580" tIns="34290" rIns="68580" bIns="34290" numCol="1" rtlCol="0" anchor="t" anchorCtr="1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1200" b="1" dirty="0">
                <a:latin typeface="맑은 고딕" panose="020B0503020000020004" pitchFamily="50" charset="-127"/>
                <a:ea typeface="맑은 고딕" panose="020B0503020000020004" pitchFamily="50" charset="-127"/>
                <a:cs typeface="Calibri"/>
              </a:rPr>
              <a:t>+</a:t>
            </a:r>
            <a:endParaRPr lang="ko-KR" altLang="en-US" sz="1200" b="1" dirty="0">
              <a:latin typeface="맑은 고딕" panose="020B0503020000020004" pitchFamily="50" charset="-127"/>
              <a:ea typeface="맑은 고딕" panose="020B0503020000020004" pitchFamily="50" charset="-127"/>
              <a:cs typeface="Calibri"/>
            </a:endParaRPr>
          </a:p>
        </p:txBody>
      </p:sp>
      <p:grpSp>
        <p:nvGrpSpPr>
          <p:cNvPr id="79" name="그룹 78">
            <a:extLst>
              <a:ext uri="{FF2B5EF4-FFF2-40B4-BE49-F238E27FC236}">
                <a16:creationId xmlns:a16="http://schemas.microsoft.com/office/drawing/2014/main" id="{A52A5740-69EC-4AEC-BD4C-1B9BC7DD4917}"/>
              </a:ext>
            </a:extLst>
          </p:cNvPr>
          <p:cNvGrpSpPr/>
          <p:nvPr/>
        </p:nvGrpSpPr>
        <p:grpSpPr>
          <a:xfrm>
            <a:off x="4547817" y="5091358"/>
            <a:ext cx="837088" cy="1001072"/>
            <a:chOff x="6079762" y="919430"/>
            <a:chExt cx="837088" cy="1001072"/>
          </a:xfrm>
        </p:grpSpPr>
        <p:pic>
          <p:nvPicPr>
            <p:cNvPr id="155" name="그림 51">
              <a:extLst>
                <a:ext uri="{FF2B5EF4-FFF2-40B4-BE49-F238E27FC236}">
                  <a16:creationId xmlns:a16="http://schemas.microsoft.com/office/drawing/2014/main" id="{BBCCD063-A05B-41D9-B688-C27C7E6850D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293042" y="1218198"/>
              <a:ext cx="410530" cy="307414"/>
            </a:xfrm>
            <a:prstGeom prst="rect">
              <a:avLst/>
            </a:prstGeom>
          </p:spPr>
        </p:pic>
        <p:pic>
          <p:nvPicPr>
            <p:cNvPr id="156" name="그림 155">
              <a:extLst>
                <a:ext uri="{FF2B5EF4-FFF2-40B4-BE49-F238E27FC236}">
                  <a16:creationId xmlns:a16="http://schemas.microsoft.com/office/drawing/2014/main" id="{F4983456-204D-43DE-A4A1-7A0BACFE186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404452" y="1511301"/>
              <a:ext cx="204732" cy="409201"/>
            </a:xfrm>
            <a:prstGeom prst="rect">
              <a:avLst/>
            </a:prstGeom>
          </p:spPr>
        </p:pic>
        <p:sp>
          <p:nvSpPr>
            <p:cNvPr id="157" name="직사각형 156">
              <a:extLst>
                <a:ext uri="{FF2B5EF4-FFF2-40B4-BE49-F238E27FC236}">
                  <a16:creationId xmlns:a16="http://schemas.microsoft.com/office/drawing/2014/main" id="{CC1BF2DA-B70E-4BCA-835E-19A984159795}"/>
                </a:ext>
              </a:extLst>
            </p:cNvPr>
            <p:cNvSpPr/>
            <p:nvPr/>
          </p:nvSpPr>
          <p:spPr>
            <a:xfrm>
              <a:off x="6079762" y="919430"/>
              <a:ext cx="837088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eaLnBrk="1" latinLnBrk="1" hangingPunct="1"/>
              <a:r>
                <a:rPr lang="ko-KR" altLang="en-US" sz="8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지역 송수신기</a:t>
              </a:r>
              <a:endPara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pic>
        <p:nvPicPr>
          <p:cNvPr id="80" name="그림 79">
            <a:extLst>
              <a:ext uri="{FF2B5EF4-FFF2-40B4-BE49-F238E27FC236}">
                <a16:creationId xmlns:a16="http://schemas.microsoft.com/office/drawing/2014/main" id="{73BFA7DC-75A2-4D17-A2A0-B255B2E40C0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95949" y="3798536"/>
            <a:ext cx="377743" cy="545629"/>
          </a:xfrm>
          <a:prstGeom prst="rect">
            <a:avLst/>
          </a:prstGeom>
        </p:spPr>
      </p:pic>
      <p:pic>
        <p:nvPicPr>
          <p:cNvPr id="81" name="그림 80">
            <a:extLst>
              <a:ext uri="{FF2B5EF4-FFF2-40B4-BE49-F238E27FC236}">
                <a16:creationId xmlns:a16="http://schemas.microsoft.com/office/drawing/2014/main" id="{3C8E47CB-C85C-45E4-A9C6-C2F756BCDD8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94505" y="4619175"/>
            <a:ext cx="919512" cy="494187"/>
          </a:xfrm>
          <a:prstGeom prst="rect">
            <a:avLst/>
          </a:prstGeom>
        </p:spPr>
      </p:pic>
      <p:sp>
        <p:nvSpPr>
          <p:cNvPr id="82" name="직사각형 81">
            <a:extLst>
              <a:ext uri="{FF2B5EF4-FFF2-40B4-BE49-F238E27FC236}">
                <a16:creationId xmlns:a16="http://schemas.microsoft.com/office/drawing/2014/main" id="{E53C078C-A629-4F09-91B2-CD2FE9FBF5B4}"/>
              </a:ext>
            </a:extLst>
          </p:cNvPr>
          <p:cNvSpPr/>
          <p:nvPr/>
        </p:nvSpPr>
        <p:spPr>
          <a:xfrm>
            <a:off x="5813135" y="4449527"/>
            <a:ext cx="939681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댁내 수신단말기</a:t>
            </a:r>
            <a:endParaRPr lang="en-US" altLang="ko-KR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85" name="그림 84">
            <a:extLst>
              <a:ext uri="{FF2B5EF4-FFF2-40B4-BE49-F238E27FC236}">
                <a16:creationId xmlns:a16="http://schemas.microsoft.com/office/drawing/2014/main" id="{43960677-7C5F-4588-82B5-74EF33639FF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047137" y="4490664"/>
            <a:ext cx="719674" cy="770189"/>
          </a:xfrm>
          <a:prstGeom prst="rect">
            <a:avLst/>
          </a:prstGeom>
        </p:spPr>
      </p:pic>
      <p:pic>
        <p:nvPicPr>
          <p:cNvPr id="86" name="그림 85">
            <a:extLst>
              <a:ext uri="{FF2B5EF4-FFF2-40B4-BE49-F238E27FC236}">
                <a16:creationId xmlns:a16="http://schemas.microsoft.com/office/drawing/2014/main" id="{D09B8B64-6B86-4357-9BF4-AD53E95DA33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13600" y="5266122"/>
            <a:ext cx="353811" cy="634396"/>
          </a:xfrm>
          <a:prstGeom prst="rect">
            <a:avLst/>
          </a:prstGeom>
        </p:spPr>
      </p:pic>
      <p:sp>
        <p:nvSpPr>
          <p:cNvPr id="87" name="TextBox 22">
            <a:extLst>
              <a:ext uri="{FF2B5EF4-FFF2-40B4-BE49-F238E27FC236}">
                <a16:creationId xmlns:a16="http://schemas.microsoft.com/office/drawing/2014/main" id="{808156C1-D4AE-4B6C-A50D-C0002723BE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67410" y="5405242"/>
            <a:ext cx="1581970" cy="406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 algn="l" eaLnBrk="0" hangingPunct="0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v"/>
              <a:defRPr sz="2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chemeClr val="accent2"/>
              </a:buClr>
              <a:buChar char="•"/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ClrTx/>
              <a:buNone/>
            </a:pPr>
            <a:r>
              <a:rPr lang="ko-KR" altLang="en-US" sz="800" b="1" dirty="0"/>
              <a:t>재난 알림 전송</a:t>
            </a:r>
            <a:endParaRPr lang="en-US" altLang="ko-KR" sz="800" b="1" dirty="0"/>
          </a:p>
          <a:p>
            <a:pPr eaLnBrk="1" hangingPunct="1">
              <a:spcBef>
                <a:spcPct val="0"/>
              </a:spcBef>
              <a:buClrTx/>
              <a:buNone/>
            </a:pPr>
            <a:r>
              <a:rPr lang="en-US" altLang="ko-KR" sz="800" b="1" dirty="0"/>
              <a:t>(</a:t>
            </a:r>
            <a:r>
              <a:rPr lang="ko-KR" altLang="en-US" sz="800" b="1" dirty="0"/>
              <a:t>스마트폰용 전용 앱</a:t>
            </a:r>
            <a:r>
              <a:rPr lang="en-US" altLang="ko-KR" sz="800" b="1" dirty="0"/>
              <a:t>)</a:t>
            </a:r>
          </a:p>
          <a:p>
            <a:pPr eaLnBrk="1" hangingPunct="1">
              <a:spcBef>
                <a:spcPct val="0"/>
              </a:spcBef>
              <a:buClrTx/>
              <a:buNone/>
            </a:pPr>
            <a:r>
              <a:rPr lang="ko-KR" altLang="en-US" sz="800" b="1" dirty="0"/>
              <a:t>   </a:t>
            </a:r>
            <a:endParaRPr lang="en-US" altLang="ko-KR" sz="800" b="1" dirty="0"/>
          </a:p>
        </p:txBody>
      </p:sp>
      <p:pic>
        <p:nvPicPr>
          <p:cNvPr id="88" name="그림 8">
            <a:extLst>
              <a:ext uri="{FF2B5EF4-FFF2-40B4-BE49-F238E27FC236}">
                <a16:creationId xmlns:a16="http://schemas.microsoft.com/office/drawing/2014/main" id="{76C77F92-AE19-4F48-9C26-5F1639ADAA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9132" y="4651190"/>
            <a:ext cx="291878" cy="3366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9" name="그림 9">
            <a:extLst>
              <a:ext uri="{FF2B5EF4-FFF2-40B4-BE49-F238E27FC236}">
                <a16:creationId xmlns:a16="http://schemas.microsoft.com/office/drawing/2014/main" id="{7402BA13-FA79-4355-973C-7EA10926FF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6310" y="4631456"/>
            <a:ext cx="218828" cy="36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0" name="그림 10">
            <a:extLst>
              <a:ext uri="{FF2B5EF4-FFF2-40B4-BE49-F238E27FC236}">
                <a16:creationId xmlns:a16="http://schemas.microsoft.com/office/drawing/2014/main" id="{B81E4F05-EC5E-40FF-8DFC-308459184F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2959" y="4638306"/>
            <a:ext cx="334530" cy="30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1" name="직사각형 90">
            <a:extLst>
              <a:ext uri="{FF2B5EF4-FFF2-40B4-BE49-F238E27FC236}">
                <a16:creationId xmlns:a16="http://schemas.microsoft.com/office/drawing/2014/main" id="{D67F0FF0-7070-4424-91AD-D6F53FB4A90F}"/>
              </a:ext>
            </a:extLst>
          </p:cNvPr>
          <p:cNvSpPr/>
          <p:nvPr/>
        </p:nvSpPr>
        <p:spPr>
          <a:xfrm>
            <a:off x="6999719" y="4433370"/>
            <a:ext cx="125547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응급신호 호출기 </a:t>
            </a:r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보조</a:t>
            </a:r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</p:txBody>
      </p:sp>
      <p:sp>
        <p:nvSpPr>
          <p:cNvPr id="94" name="직사각형 93">
            <a:extLst>
              <a:ext uri="{FF2B5EF4-FFF2-40B4-BE49-F238E27FC236}">
                <a16:creationId xmlns:a16="http://schemas.microsoft.com/office/drawing/2014/main" id="{C6A18555-F305-4C03-9DAB-A8C9BC9ABA7F}"/>
              </a:ext>
            </a:extLst>
          </p:cNvPr>
          <p:cNvSpPr/>
          <p:nvPr/>
        </p:nvSpPr>
        <p:spPr>
          <a:xfrm>
            <a:off x="6507911" y="3913912"/>
            <a:ext cx="115288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댁내 공청 스피커</a:t>
            </a:r>
            <a:endParaRPr lang="en-US" altLang="ko-KR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아파트 세대일 경우</a:t>
            </a:r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</p:txBody>
      </p:sp>
      <p:sp>
        <p:nvSpPr>
          <p:cNvPr id="95" name="오른쪽 중괄호 94">
            <a:extLst>
              <a:ext uri="{FF2B5EF4-FFF2-40B4-BE49-F238E27FC236}">
                <a16:creationId xmlns:a16="http://schemas.microsoft.com/office/drawing/2014/main" id="{FAD6E827-A4BC-439E-85CB-CF0E6CA4D6A0}"/>
              </a:ext>
            </a:extLst>
          </p:cNvPr>
          <p:cNvSpPr/>
          <p:nvPr/>
        </p:nvSpPr>
        <p:spPr bwMode="auto">
          <a:xfrm rot="16200000">
            <a:off x="6680765" y="2478420"/>
            <a:ext cx="104100" cy="2218096"/>
          </a:xfrm>
          <a:prstGeom prst="rightBrace">
            <a:avLst>
              <a:gd name="adj1" fmla="val 8333"/>
              <a:gd name="adj2" fmla="val 50000"/>
            </a:avLst>
          </a:prstGeom>
          <a:noFill/>
          <a:ln w="9525" cap="flat" cmpd="sng" algn="ctr">
            <a:solidFill>
              <a:srgbClr val="FF0000"/>
            </a:solidFill>
            <a:prstDash val="sysDash"/>
            <a:miter lim="800000"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ko-KR" altLang="en-US" sz="1200"/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3F14CB00-5A4F-4D9F-AA5E-7B8229E977AA}"/>
              </a:ext>
            </a:extLst>
          </p:cNvPr>
          <p:cNvSpPr txBox="1"/>
          <p:nvPr/>
        </p:nvSpPr>
        <p:spPr bwMode="auto">
          <a:xfrm>
            <a:off x="6535540" y="3176240"/>
            <a:ext cx="420628" cy="35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68580" tIns="34290" rIns="68580" bIns="34290" numCol="1" rtlCol="0" anchor="t" anchorCtr="1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sz="1050" b="1" dirty="0">
                <a:latin typeface="맑은 고딕" panose="020B0503020000020004" pitchFamily="50" charset="-127"/>
                <a:ea typeface="맑은 고딕" panose="020B0503020000020004" pitchFamily="50" charset="-127"/>
                <a:cs typeface="Calibri"/>
              </a:rPr>
              <a:t>댁내</a:t>
            </a:r>
            <a:endParaRPr lang="ko-KR" altLang="en-US" sz="1100" b="1" dirty="0">
              <a:latin typeface="맑은 고딕" panose="020B0503020000020004" pitchFamily="50" charset="-127"/>
              <a:ea typeface="맑은 고딕" panose="020B0503020000020004" pitchFamily="50" charset="-127"/>
              <a:cs typeface="Calibri"/>
            </a:endParaRPr>
          </a:p>
        </p:txBody>
      </p:sp>
      <p:pic>
        <p:nvPicPr>
          <p:cNvPr id="98" name="그림 51">
            <a:extLst>
              <a:ext uri="{FF2B5EF4-FFF2-40B4-BE49-F238E27FC236}">
                <a16:creationId xmlns:a16="http://schemas.microsoft.com/office/drawing/2014/main" id="{DE845CAA-45B7-4908-A92D-CB71A1BAF1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64400" y="3638729"/>
            <a:ext cx="410530" cy="307414"/>
          </a:xfrm>
          <a:prstGeom prst="rect">
            <a:avLst/>
          </a:prstGeom>
        </p:spPr>
      </p:pic>
      <p:sp>
        <p:nvSpPr>
          <p:cNvPr id="99" name="TextBox 22">
            <a:extLst>
              <a:ext uri="{FF2B5EF4-FFF2-40B4-BE49-F238E27FC236}">
                <a16:creationId xmlns:a16="http://schemas.microsoft.com/office/drawing/2014/main" id="{9AB749A0-FCFC-44D9-BB2A-D563D89504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29862" y="3701552"/>
            <a:ext cx="1032002" cy="226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 algn="l" eaLnBrk="0" hangingPunct="0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v"/>
              <a:defRPr sz="2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chemeClr val="accent2"/>
              </a:buClr>
              <a:buChar char="•"/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맑은 고딕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ko-KR" altLang="en-US" sz="800" b="1" dirty="0"/>
              <a:t>외부 안테나 </a:t>
            </a:r>
            <a:r>
              <a:rPr lang="en-US" altLang="ko-KR" sz="800" b="1" dirty="0"/>
              <a:t>(LoRa)</a:t>
            </a:r>
            <a:endParaRPr lang="ko-KR" altLang="en-US" sz="800" b="1" dirty="0"/>
          </a:p>
        </p:txBody>
      </p:sp>
      <p:sp>
        <p:nvSpPr>
          <p:cNvPr id="100" name="직사각형 99">
            <a:extLst>
              <a:ext uri="{FF2B5EF4-FFF2-40B4-BE49-F238E27FC236}">
                <a16:creationId xmlns:a16="http://schemas.microsoft.com/office/drawing/2014/main" id="{0716B978-7BC9-4E90-8F91-9754AF507CCC}"/>
              </a:ext>
            </a:extLst>
          </p:cNvPr>
          <p:cNvSpPr/>
          <p:nvPr/>
        </p:nvSpPr>
        <p:spPr>
          <a:xfrm>
            <a:off x="4492869" y="6173993"/>
            <a:ext cx="107914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음영지역 등에 별도</a:t>
            </a:r>
            <a:endParaRPr lang="en-US" altLang="ko-KR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송</a:t>
            </a:r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r>
              <a:rPr lang="ko-KR" altLang="en-US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수신장비 설치</a:t>
            </a:r>
            <a:endParaRPr lang="en-US" altLang="ko-KR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03" name="그룹 102">
            <a:extLst>
              <a:ext uri="{FF2B5EF4-FFF2-40B4-BE49-F238E27FC236}">
                <a16:creationId xmlns:a16="http://schemas.microsoft.com/office/drawing/2014/main" id="{9A19F7F1-162A-4E7E-887F-C323DDEC82EF}"/>
              </a:ext>
            </a:extLst>
          </p:cNvPr>
          <p:cNvGrpSpPr/>
          <p:nvPr/>
        </p:nvGrpSpPr>
        <p:grpSpPr>
          <a:xfrm>
            <a:off x="3763390" y="729481"/>
            <a:ext cx="2913371" cy="2192913"/>
            <a:chOff x="151292" y="402494"/>
            <a:chExt cx="3065620" cy="2408273"/>
          </a:xfrm>
        </p:grpSpPr>
        <p:sp>
          <p:nvSpPr>
            <p:cNvPr id="144" name="직사각형 61">
              <a:extLst>
                <a:ext uri="{FF2B5EF4-FFF2-40B4-BE49-F238E27FC236}">
                  <a16:creationId xmlns:a16="http://schemas.microsoft.com/office/drawing/2014/main" id="{EB6516C4-C4FA-4BDD-9764-21ED50AD2351}"/>
                </a:ext>
              </a:extLst>
            </p:cNvPr>
            <p:cNvSpPr/>
            <p:nvPr/>
          </p:nvSpPr>
          <p:spPr>
            <a:xfrm>
              <a:off x="1793591" y="1533154"/>
              <a:ext cx="1194444" cy="405603"/>
            </a:xfrm>
            <a:prstGeom prst="rect">
              <a:avLst/>
            </a:prstGeom>
            <a:noFill/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/>
            <a:p>
              <a:r>
                <a:rPr lang="ko-KR" altLang="en-US" sz="9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재난문자</a:t>
              </a:r>
              <a:r>
                <a:rPr lang="en-US" altLang="ko-KR" sz="9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, </a:t>
              </a:r>
              <a:r>
                <a:rPr lang="ko-KR" altLang="en-US" sz="9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재난안전상황정보</a:t>
              </a:r>
            </a:p>
          </p:txBody>
        </p:sp>
        <p:pic>
          <p:nvPicPr>
            <p:cNvPr id="145" name="그림 62">
              <a:extLst>
                <a:ext uri="{FF2B5EF4-FFF2-40B4-BE49-F238E27FC236}">
                  <a16:creationId xmlns:a16="http://schemas.microsoft.com/office/drawing/2014/main" id="{FC3C3263-AC43-4916-B800-B4BAD542D2B5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1915" y="1539652"/>
              <a:ext cx="613965" cy="230322"/>
            </a:xfrm>
            <a:prstGeom prst="rect">
              <a:avLst/>
            </a:prstGeom>
          </p:spPr>
        </p:pic>
        <p:pic>
          <p:nvPicPr>
            <p:cNvPr id="146" name="그래픽 63" descr="불꽃">
              <a:extLst>
                <a:ext uri="{FF2B5EF4-FFF2-40B4-BE49-F238E27FC236}">
                  <a16:creationId xmlns:a16="http://schemas.microsoft.com/office/drawing/2014/main" id="{06BB6B19-C236-4EF9-A887-578AF38B5A7B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824533" y="2203147"/>
              <a:ext cx="250707" cy="223772"/>
            </a:xfrm>
            <a:prstGeom prst="rect">
              <a:avLst/>
            </a:prstGeom>
          </p:spPr>
        </p:pic>
        <p:pic>
          <p:nvPicPr>
            <p:cNvPr id="147" name="그림 69">
              <a:extLst>
                <a:ext uri="{FF2B5EF4-FFF2-40B4-BE49-F238E27FC236}">
                  <a16:creationId xmlns:a16="http://schemas.microsoft.com/office/drawing/2014/main" id="{17B2B825-FD99-499B-88A6-7BB93BB87A3B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87640" y="1520937"/>
              <a:ext cx="460030" cy="553626"/>
            </a:xfrm>
            <a:prstGeom prst="rect">
              <a:avLst/>
            </a:prstGeom>
          </p:spPr>
        </p:pic>
        <p:pic>
          <p:nvPicPr>
            <p:cNvPr id="148" name="그래픽 102" descr="방사능">
              <a:extLst>
                <a:ext uri="{FF2B5EF4-FFF2-40B4-BE49-F238E27FC236}">
                  <a16:creationId xmlns:a16="http://schemas.microsoft.com/office/drawing/2014/main" id="{63D98EFC-22F2-47A6-A353-B065DAEDCE74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1090072" y="2203147"/>
              <a:ext cx="250707" cy="223772"/>
            </a:xfrm>
            <a:prstGeom prst="rect">
              <a:avLst/>
            </a:prstGeom>
          </p:spPr>
        </p:pic>
        <p:pic>
          <p:nvPicPr>
            <p:cNvPr id="149" name="그래픽 103" descr="경고">
              <a:extLst>
                <a:ext uri="{FF2B5EF4-FFF2-40B4-BE49-F238E27FC236}">
                  <a16:creationId xmlns:a16="http://schemas.microsoft.com/office/drawing/2014/main" id="{D2FD9166-1B0F-4A2C-BE3F-CB3F78BD27C1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p:blipFill>
          <p:spPr>
            <a:xfrm>
              <a:off x="1329340" y="2198986"/>
              <a:ext cx="248198" cy="221532"/>
            </a:xfrm>
            <a:prstGeom prst="rect">
              <a:avLst/>
            </a:prstGeom>
          </p:spPr>
        </p:pic>
        <p:pic>
          <p:nvPicPr>
            <p:cNvPr id="150" name="그래픽 114" descr="눈꽃">
              <a:extLst>
                <a:ext uri="{FF2B5EF4-FFF2-40B4-BE49-F238E27FC236}">
                  <a16:creationId xmlns:a16="http://schemas.microsoft.com/office/drawing/2014/main" id="{6E705D73-271E-455E-B899-A5D17A31B345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p:blipFill>
          <p:spPr>
            <a:xfrm>
              <a:off x="1843982" y="2144710"/>
              <a:ext cx="336910" cy="300714"/>
            </a:xfrm>
            <a:prstGeom prst="rect">
              <a:avLst/>
            </a:prstGeom>
          </p:spPr>
        </p:pic>
        <p:pic>
          <p:nvPicPr>
            <p:cNvPr id="151" name="그래픽 115" descr="번개">
              <a:extLst>
                <a:ext uri="{FF2B5EF4-FFF2-40B4-BE49-F238E27FC236}">
                  <a16:creationId xmlns:a16="http://schemas.microsoft.com/office/drawing/2014/main" id="{82F482C5-2572-4FA9-A3F6-61D627BDF288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p:blipFill>
          <p:spPr>
            <a:xfrm>
              <a:off x="1551246" y="2151491"/>
              <a:ext cx="348533" cy="311088"/>
            </a:xfrm>
            <a:prstGeom prst="rect">
              <a:avLst/>
            </a:prstGeom>
          </p:spPr>
        </p:pic>
        <p:pic>
          <p:nvPicPr>
            <p:cNvPr id="152" name="그림 151">
              <a:extLst>
                <a:ext uri="{FF2B5EF4-FFF2-40B4-BE49-F238E27FC236}">
                  <a16:creationId xmlns:a16="http://schemas.microsoft.com/office/drawing/2014/main" id="{D5108ED7-4193-4D40-884E-1B8D5852E0E0}"/>
                </a:ext>
              </a:extLst>
            </p:cNvPr>
            <p:cNvPicPr>
              <a:picLocks noChangeAspect="1"/>
            </p:cNvPicPr>
            <p:nvPr/>
          </p:nvPicPr>
          <p:blipFill>
            <a:blip r:embed="rId28"/>
            <a:stretch>
              <a:fillRect/>
            </a:stretch>
          </p:blipFill>
          <p:spPr>
            <a:xfrm>
              <a:off x="655186" y="1251620"/>
              <a:ext cx="686678" cy="236324"/>
            </a:xfrm>
            <a:prstGeom prst="rect">
              <a:avLst/>
            </a:prstGeom>
          </p:spPr>
        </p:pic>
        <p:pic>
          <p:nvPicPr>
            <p:cNvPr id="153" name="그림 152">
              <a:extLst>
                <a:ext uri="{FF2B5EF4-FFF2-40B4-BE49-F238E27FC236}">
                  <a16:creationId xmlns:a16="http://schemas.microsoft.com/office/drawing/2014/main" id="{3974E201-5700-4975-94E2-C3F1E1EEC62C}"/>
                </a:ext>
              </a:extLst>
            </p:cNvPr>
            <p:cNvPicPr>
              <a:picLocks noChangeAspect="1"/>
            </p:cNvPicPr>
            <p:nvPr/>
          </p:nvPicPr>
          <p:blipFill>
            <a:blip r:embed="rId29"/>
            <a:stretch>
              <a:fillRect/>
            </a:stretch>
          </p:blipFill>
          <p:spPr>
            <a:xfrm>
              <a:off x="597808" y="819572"/>
              <a:ext cx="2124331" cy="431587"/>
            </a:xfrm>
            <a:prstGeom prst="rect">
              <a:avLst/>
            </a:prstGeom>
          </p:spPr>
        </p:pic>
        <p:sp>
          <p:nvSpPr>
            <p:cNvPr id="154" name="구름 153">
              <a:extLst>
                <a:ext uri="{FF2B5EF4-FFF2-40B4-BE49-F238E27FC236}">
                  <a16:creationId xmlns:a16="http://schemas.microsoft.com/office/drawing/2014/main" id="{C935E338-258F-4E62-AD51-EA6A62D072FE}"/>
                </a:ext>
              </a:extLst>
            </p:cNvPr>
            <p:cNvSpPr/>
            <p:nvPr/>
          </p:nvSpPr>
          <p:spPr>
            <a:xfrm>
              <a:off x="151292" y="402494"/>
              <a:ext cx="3065620" cy="2408273"/>
            </a:xfrm>
            <a:prstGeom prst="cloud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23" name="구름 122">
            <a:extLst>
              <a:ext uri="{FF2B5EF4-FFF2-40B4-BE49-F238E27FC236}">
                <a16:creationId xmlns:a16="http://schemas.microsoft.com/office/drawing/2014/main" id="{ABD3F752-AACC-4CF1-AB9C-20F1EF1D8340}"/>
              </a:ext>
            </a:extLst>
          </p:cNvPr>
          <p:cNvSpPr/>
          <p:nvPr/>
        </p:nvSpPr>
        <p:spPr>
          <a:xfrm>
            <a:off x="583120" y="1920240"/>
            <a:ext cx="2406813" cy="1786070"/>
          </a:xfrm>
          <a:prstGeom prst="cloud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24" name="그림 123">
            <a:extLst>
              <a:ext uri="{FF2B5EF4-FFF2-40B4-BE49-F238E27FC236}">
                <a16:creationId xmlns:a16="http://schemas.microsoft.com/office/drawing/2014/main" id="{1354A0D6-F528-4B8D-92D4-4BF2F95E1808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1075289" y="2256599"/>
            <a:ext cx="1177988" cy="513739"/>
          </a:xfrm>
          <a:prstGeom prst="rect">
            <a:avLst/>
          </a:prstGeom>
        </p:spPr>
      </p:pic>
      <p:sp>
        <p:nvSpPr>
          <p:cNvPr id="126" name="직사각형 61">
            <a:extLst>
              <a:ext uri="{FF2B5EF4-FFF2-40B4-BE49-F238E27FC236}">
                <a16:creationId xmlns:a16="http://schemas.microsoft.com/office/drawing/2014/main" id="{617721CB-225F-42B1-B170-9934A8ED6E1B}"/>
              </a:ext>
            </a:extLst>
          </p:cNvPr>
          <p:cNvSpPr/>
          <p:nvPr/>
        </p:nvSpPr>
        <p:spPr>
          <a:xfrm>
            <a:off x="947363" y="2770337"/>
            <a:ext cx="1900175" cy="78483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r>
              <a:rPr lang="ko-KR" altLang="en-US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클라우드 서버</a:t>
            </a:r>
            <a:r>
              <a:rPr lang="en-US" altLang="ko-KR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로컬서버를 통해서 전국 각지의 방송실에 설치된 스마트 재난 예</a:t>
            </a:r>
            <a:r>
              <a:rPr lang="en-US" altLang="ko-KR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r>
              <a:rPr lang="ko-KR" altLang="en-US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경보 방송서버로 알림상황 실시간 전파</a:t>
            </a:r>
            <a:endParaRPr lang="en-US" altLang="ko-KR" sz="9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7" name="화살표: 오른쪽 126">
            <a:extLst>
              <a:ext uri="{FF2B5EF4-FFF2-40B4-BE49-F238E27FC236}">
                <a16:creationId xmlns:a16="http://schemas.microsoft.com/office/drawing/2014/main" id="{A833ABD5-7188-43B9-8959-93519266F5EC}"/>
              </a:ext>
            </a:extLst>
          </p:cNvPr>
          <p:cNvSpPr/>
          <p:nvPr/>
        </p:nvSpPr>
        <p:spPr>
          <a:xfrm rot="8981329">
            <a:off x="3137198" y="2190922"/>
            <a:ext cx="477727" cy="25444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128" name="그림 50">
            <a:extLst>
              <a:ext uri="{FF2B5EF4-FFF2-40B4-BE49-F238E27FC236}">
                <a16:creationId xmlns:a16="http://schemas.microsoft.com/office/drawing/2014/main" id="{9E8D4D12-ECDD-434F-B5A8-A89E0319C8D0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1319113" y="4147209"/>
            <a:ext cx="680467" cy="519076"/>
          </a:xfrm>
          <a:prstGeom prst="rect">
            <a:avLst/>
          </a:prstGeom>
        </p:spPr>
      </p:pic>
      <p:pic>
        <p:nvPicPr>
          <p:cNvPr id="129" name="그래픽 128" descr="도시">
            <a:extLst>
              <a:ext uri="{FF2B5EF4-FFF2-40B4-BE49-F238E27FC236}">
                <a16:creationId xmlns:a16="http://schemas.microsoft.com/office/drawing/2014/main" id="{3FE23212-159D-40B0-B401-43BF5A501E8E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1202146" y="4808922"/>
            <a:ext cx="914400" cy="914400"/>
          </a:xfrm>
          <a:prstGeom prst="rect">
            <a:avLst/>
          </a:prstGeom>
        </p:spPr>
      </p:pic>
      <p:pic>
        <p:nvPicPr>
          <p:cNvPr id="130" name="그래픽 129" descr="건물">
            <a:extLst>
              <a:ext uri="{FF2B5EF4-FFF2-40B4-BE49-F238E27FC236}">
                <a16:creationId xmlns:a16="http://schemas.microsoft.com/office/drawing/2014/main" id="{86D6FC7C-C2BA-4D9E-8B89-0556BB1E7FCC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96DAC541-7B7A-43D3-8B79-37D633B846F1}">
                <asvg:svgBlip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>
            <a:off x="1190155" y="5798627"/>
            <a:ext cx="914400" cy="914400"/>
          </a:xfrm>
          <a:prstGeom prst="rect">
            <a:avLst/>
          </a:prstGeom>
        </p:spPr>
      </p:pic>
      <p:sp>
        <p:nvSpPr>
          <p:cNvPr id="131" name="화살표: 오른쪽 130">
            <a:extLst>
              <a:ext uri="{FF2B5EF4-FFF2-40B4-BE49-F238E27FC236}">
                <a16:creationId xmlns:a16="http://schemas.microsoft.com/office/drawing/2014/main" id="{DC3D9883-8DCD-468A-BE71-0B196E3855B5}"/>
              </a:ext>
            </a:extLst>
          </p:cNvPr>
          <p:cNvSpPr/>
          <p:nvPr/>
        </p:nvSpPr>
        <p:spPr>
          <a:xfrm rot="5400000">
            <a:off x="1528715" y="3766712"/>
            <a:ext cx="278519" cy="25444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2" name="왼쪽 중괄호 131">
            <a:extLst>
              <a:ext uri="{FF2B5EF4-FFF2-40B4-BE49-F238E27FC236}">
                <a16:creationId xmlns:a16="http://schemas.microsoft.com/office/drawing/2014/main" id="{CE5B80E0-0859-4FF9-977D-8E090B35CDA6}"/>
              </a:ext>
            </a:extLst>
          </p:cNvPr>
          <p:cNvSpPr/>
          <p:nvPr/>
        </p:nvSpPr>
        <p:spPr>
          <a:xfrm>
            <a:off x="2482176" y="3946144"/>
            <a:ext cx="273134" cy="2593326"/>
          </a:xfrm>
          <a:prstGeom prst="leftBrace">
            <a:avLst>
              <a:gd name="adj1" fmla="val 0"/>
              <a:gd name="adj2" fmla="val 50979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FA6DA399-B25C-4C4E-B24E-B9872E6767FA}"/>
              </a:ext>
            </a:extLst>
          </p:cNvPr>
          <p:cNvSpPr txBox="1"/>
          <p:nvPr/>
        </p:nvSpPr>
        <p:spPr bwMode="auto">
          <a:xfrm>
            <a:off x="3175056" y="3148478"/>
            <a:ext cx="2033249" cy="340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68580" tIns="34290" rIns="68580" bIns="34290" numCol="1" rtlCol="0" anchor="t" anchorCtr="1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sz="1050" b="1" dirty="0">
                <a:latin typeface="맑은 고딕" panose="020B0503020000020004" pitchFamily="50" charset="-127"/>
                <a:ea typeface="맑은 고딕" panose="020B0503020000020004" pitchFamily="50" charset="-127"/>
                <a:cs typeface="Calibri"/>
              </a:rPr>
              <a:t>방송시스템을 통한 실시간 알림</a:t>
            </a:r>
            <a:endParaRPr lang="ko-KR" altLang="en-US" sz="1100" b="1" dirty="0">
              <a:latin typeface="맑은 고딕" panose="020B0503020000020004" pitchFamily="50" charset="-127"/>
              <a:ea typeface="맑은 고딕" panose="020B0503020000020004" pitchFamily="50" charset="-127"/>
              <a:cs typeface="Calibri"/>
            </a:endParaRPr>
          </a:p>
        </p:txBody>
      </p:sp>
      <p:pic>
        <p:nvPicPr>
          <p:cNvPr id="134" name="그림 51">
            <a:extLst>
              <a:ext uri="{FF2B5EF4-FFF2-40B4-BE49-F238E27FC236}">
                <a16:creationId xmlns:a16="http://schemas.microsoft.com/office/drawing/2014/main" id="{BD11D899-CA37-410A-9339-C3CD58F89E3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56164" y="4456622"/>
            <a:ext cx="294735" cy="220704"/>
          </a:xfrm>
          <a:prstGeom prst="rect">
            <a:avLst/>
          </a:prstGeom>
        </p:spPr>
      </p:pic>
      <p:sp>
        <p:nvSpPr>
          <p:cNvPr id="135" name="화살표: 아래쪽 134">
            <a:extLst>
              <a:ext uri="{FF2B5EF4-FFF2-40B4-BE49-F238E27FC236}">
                <a16:creationId xmlns:a16="http://schemas.microsoft.com/office/drawing/2014/main" id="{7A0B5FA3-03A5-413B-838E-2593DFCC991E}"/>
              </a:ext>
            </a:extLst>
          </p:cNvPr>
          <p:cNvSpPr/>
          <p:nvPr/>
        </p:nvSpPr>
        <p:spPr>
          <a:xfrm rot="16200000">
            <a:off x="2142227" y="5136548"/>
            <a:ext cx="236364" cy="27079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36" name="그림 135">
            <a:extLst>
              <a:ext uri="{FF2B5EF4-FFF2-40B4-BE49-F238E27FC236}">
                <a16:creationId xmlns:a16="http://schemas.microsoft.com/office/drawing/2014/main" id="{2A1A1E76-5A51-4B04-9783-14380DB5E96C}"/>
              </a:ext>
            </a:extLst>
          </p:cNvPr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6283207" y="1103163"/>
            <a:ext cx="1135124" cy="465285"/>
          </a:xfrm>
          <a:prstGeom prst="rect">
            <a:avLst/>
          </a:prstGeom>
        </p:spPr>
      </p:pic>
      <p:pic>
        <p:nvPicPr>
          <p:cNvPr id="137" name="그림 136">
            <a:extLst>
              <a:ext uri="{FF2B5EF4-FFF2-40B4-BE49-F238E27FC236}">
                <a16:creationId xmlns:a16="http://schemas.microsoft.com/office/drawing/2014/main" id="{A24E0DBF-E378-4C7C-B3B2-C0B6582476C2}"/>
              </a:ext>
            </a:extLst>
          </p:cNvPr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6347510" y="1684634"/>
            <a:ext cx="1006517" cy="802296"/>
          </a:xfrm>
          <a:prstGeom prst="rect">
            <a:avLst/>
          </a:prstGeom>
        </p:spPr>
      </p:pic>
      <p:pic>
        <p:nvPicPr>
          <p:cNvPr id="138" name="그래픽 137" descr="달리기">
            <a:extLst>
              <a:ext uri="{FF2B5EF4-FFF2-40B4-BE49-F238E27FC236}">
                <a16:creationId xmlns:a16="http://schemas.microsoft.com/office/drawing/2014/main" id="{102BF501-F0C2-45D8-9802-36568EEF89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8586888" y="3941902"/>
            <a:ext cx="714444" cy="714444"/>
          </a:xfrm>
          <a:prstGeom prst="rect">
            <a:avLst/>
          </a:prstGeom>
        </p:spPr>
      </p:pic>
      <p:pic>
        <p:nvPicPr>
          <p:cNvPr id="139" name="그래픽 138" descr="걷기">
            <a:extLst>
              <a:ext uri="{FF2B5EF4-FFF2-40B4-BE49-F238E27FC236}">
                <a16:creationId xmlns:a16="http://schemas.microsoft.com/office/drawing/2014/main" id="{BE1395C8-D60B-4AC1-9E87-80395A85D5FA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1"/>
              </a:ext>
            </a:extLst>
          </a:blip>
          <a:stretch>
            <a:fillRect/>
          </a:stretch>
        </p:blipFill>
        <p:spPr>
          <a:xfrm>
            <a:off x="8635545" y="4937034"/>
            <a:ext cx="679473" cy="679473"/>
          </a:xfrm>
          <a:prstGeom prst="rect">
            <a:avLst/>
          </a:prstGeom>
        </p:spPr>
      </p:pic>
      <p:sp>
        <p:nvSpPr>
          <p:cNvPr id="140" name="오른쪽 중괄호 139">
            <a:extLst>
              <a:ext uri="{FF2B5EF4-FFF2-40B4-BE49-F238E27FC236}">
                <a16:creationId xmlns:a16="http://schemas.microsoft.com/office/drawing/2014/main" id="{B45D4D95-F317-4008-8784-F6830A697638}"/>
              </a:ext>
            </a:extLst>
          </p:cNvPr>
          <p:cNvSpPr/>
          <p:nvPr/>
        </p:nvSpPr>
        <p:spPr bwMode="auto">
          <a:xfrm>
            <a:off x="8264947" y="3608958"/>
            <a:ext cx="71705" cy="2371878"/>
          </a:xfrm>
          <a:prstGeom prst="rightBrace">
            <a:avLst/>
          </a:prstGeom>
          <a:noFill/>
          <a:ln w="127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아래쪽 화살표 62">
            <a:extLst>
              <a:ext uri="{FF2B5EF4-FFF2-40B4-BE49-F238E27FC236}">
                <a16:creationId xmlns:a16="http://schemas.microsoft.com/office/drawing/2014/main" id="{B589C33A-B344-4DDE-81BD-3EF8D16111EB}"/>
              </a:ext>
            </a:extLst>
          </p:cNvPr>
          <p:cNvSpPr/>
          <p:nvPr/>
        </p:nvSpPr>
        <p:spPr>
          <a:xfrm rot="16200000">
            <a:off x="8312903" y="4641596"/>
            <a:ext cx="241196" cy="368638"/>
          </a:xfrm>
          <a:prstGeom prst="downArrow">
            <a:avLst/>
          </a:prstGeom>
          <a:solidFill>
            <a:srgbClr val="02A203"/>
          </a:solidFill>
          <a:ln w="254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42" name="그림 141">
            <a:extLst>
              <a:ext uri="{FF2B5EF4-FFF2-40B4-BE49-F238E27FC236}">
                <a16:creationId xmlns:a16="http://schemas.microsoft.com/office/drawing/2014/main" id="{8989977A-3427-4B3D-A5C4-E93F1CD36BB1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3134" y="3166430"/>
            <a:ext cx="812409" cy="625174"/>
          </a:xfrm>
          <a:prstGeom prst="rect">
            <a:avLst/>
          </a:prstGeom>
        </p:spPr>
      </p:pic>
      <p:pic>
        <p:nvPicPr>
          <p:cNvPr id="143" name="그림 69">
            <a:extLst>
              <a:ext uri="{FF2B5EF4-FFF2-40B4-BE49-F238E27FC236}">
                <a16:creationId xmlns:a16="http://schemas.microsoft.com/office/drawing/2014/main" id="{3C3B12AC-D85C-49A2-90F9-90BC4932A0DA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9060" y="2292613"/>
            <a:ext cx="375332" cy="451695"/>
          </a:xfrm>
          <a:prstGeom prst="rect">
            <a:avLst/>
          </a:prstGeom>
        </p:spPr>
      </p:pic>
      <p:sp>
        <p:nvSpPr>
          <p:cNvPr id="2" name="팔각형 1">
            <a:extLst>
              <a:ext uri="{FF2B5EF4-FFF2-40B4-BE49-F238E27FC236}">
                <a16:creationId xmlns:a16="http://schemas.microsoft.com/office/drawing/2014/main" id="{5BB65C54-FC74-49DC-91E2-2FF6F2752722}"/>
              </a:ext>
            </a:extLst>
          </p:cNvPr>
          <p:cNvSpPr/>
          <p:nvPr/>
        </p:nvSpPr>
        <p:spPr>
          <a:xfrm>
            <a:off x="3200866" y="2031138"/>
            <a:ext cx="188631" cy="178086"/>
          </a:xfrm>
          <a:prstGeom prst="octago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</a:rPr>
              <a:t>1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66" name="팔각형 65">
            <a:extLst>
              <a:ext uri="{FF2B5EF4-FFF2-40B4-BE49-F238E27FC236}">
                <a16:creationId xmlns:a16="http://schemas.microsoft.com/office/drawing/2014/main" id="{5AFBECBD-BFD7-4791-90A6-15FFC358F3B0}"/>
              </a:ext>
            </a:extLst>
          </p:cNvPr>
          <p:cNvSpPr/>
          <p:nvPr/>
        </p:nvSpPr>
        <p:spPr>
          <a:xfrm>
            <a:off x="1272759" y="3792648"/>
            <a:ext cx="188631" cy="178086"/>
          </a:xfrm>
          <a:prstGeom prst="octago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</a:rPr>
              <a:t>2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67" name="팔각형 66">
            <a:extLst>
              <a:ext uri="{FF2B5EF4-FFF2-40B4-BE49-F238E27FC236}">
                <a16:creationId xmlns:a16="http://schemas.microsoft.com/office/drawing/2014/main" id="{5BE23312-0B34-44EE-A9ED-E6DC386C2CC3}"/>
              </a:ext>
            </a:extLst>
          </p:cNvPr>
          <p:cNvSpPr/>
          <p:nvPr/>
        </p:nvSpPr>
        <p:spPr>
          <a:xfrm>
            <a:off x="2148952" y="4913576"/>
            <a:ext cx="188631" cy="178086"/>
          </a:xfrm>
          <a:prstGeom prst="octago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</a:rPr>
              <a:t>3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68" name="팔각형 67">
            <a:extLst>
              <a:ext uri="{FF2B5EF4-FFF2-40B4-BE49-F238E27FC236}">
                <a16:creationId xmlns:a16="http://schemas.microsoft.com/office/drawing/2014/main" id="{B77D5C8B-DCE4-49C3-A062-0AABFAE82EBB}"/>
              </a:ext>
            </a:extLst>
          </p:cNvPr>
          <p:cNvSpPr/>
          <p:nvPr/>
        </p:nvSpPr>
        <p:spPr>
          <a:xfrm>
            <a:off x="8346369" y="4479422"/>
            <a:ext cx="188631" cy="178086"/>
          </a:xfrm>
          <a:prstGeom prst="octago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</a:rPr>
              <a:t>4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71" name="직사각형 70">
            <a:extLst>
              <a:ext uri="{FF2B5EF4-FFF2-40B4-BE49-F238E27FC236}">
                <a16:creationId xmlns:a16="http://schemas.microsoft.com/office/drawing/2014/main" id="{9AA8FDF0-D3AB-4A76-A91C-F0020A490A0D}"/>
              </a:ext>
            </a:extLst>
          </p:cNvPr>
          <p:cNvSpPr/>
          <p:nvPr/>
        </p:nvSpPr>
        <p:spPr>
          <a:xfrm>
            <a:off x="8873366" y="6448679"/>
            <a:ext cx="880369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50" i="1" dirty="0">
                <a:solidFill>
                  <a:srgbClr val="445469"/>
                </a:solidFill>
                <a:latin typeface="Leelawadee" panose="020B0502040204020203" pitchFamily="34" charset="-34"/>
                <a:cs typeface="Leelawadee" panose="020B0502040204020203" pitchFamily="34" charset="-34"/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2371260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2845481" y="578235"/>
            <a:ext cx="4215070" cy="587792"/>
          </a:xfrm>
          <a:prstGeom prst="rect">
            <a:avLst/>
          </a:prstGeom>
          <a:noFill/>
        </p:spPr>
        <p:txBody>
          <a:bodyPr wrap="none" lIns="37150" tIns="18575" rIns="37150" bIns="18575" rtlCol="0">
            <a:spAutoFit/>
          </a:bodyPr>
          <a:lstStyle/>
          <a:p>
            <a:pPr algn="ctr"/>
            <a:r>
              <a:rPr lang="en-US" sz="3576" b="1" dirty="0">
                <a:solidFill>
                  <a:schemeClr val="tx2"/>
                </a:solidFill>
                <a:latin typeface="Lato" charset="0"/>
                <a:ea typeface="Lato" charset="0"/>
                <a:cs typeface="Lato" charset="0"/>
              </a:rPr>
              <a:t>EYEBROAD </a:t>
            </a:r>
            <a:r>
              <a:rPr lang="en-US" sz="2400" b="1" dirty="0">
                <a:solidFill>
                  <a:schemeClr val="tx2"/>
                </a:solidFill>
                <a:latin typeface="Lato" charset="0"/>
                <a:ea typeface="Lato" charset="0"/>
                <a:cs typeface="Lato" charset="0"/>
              </a:rPr>
              <a:t>- Server 1.0</a:t>
            </a:r>
            <a:endParaRPr lang="id-ID" sz="3576" b="1" dirty="0">
              <a:solidFill>
                <a:schemeClr val="tx2"/>
              </a:solidFill>
              <a:latin typeface="Lato" charset="0"/>
              <a:ea typeface="Lato" charset="0"/>
              <a:cs typeface="Lato" charset="0"/>
            </a:endParaRPr>
          </a:p>
        </p:txBody>
      </p:sp>
      <p:sp>
        <p:nvSpPr>
          <p:cNvPr id="78" name="직사각형 77">
            <a:extLst>
              <a:ext uri="{FF2B5EF4-FFF2-40B4-BE49-F238E27FC236}">
                <a16:creationId xmlns:a16="http://schemas.microsoft.com/office/drawing/2014/main" id="{28CBC669-241C-4A23-829E-105734C8FFCE}"/>
              </a:ext>
            </a:extLst>
          </p:cNvPr>
          <p:cNvSpPr/>
          <p:nvPr/>
        </p:nvSpPr>
        <p:spPr>
          <a:xfrm>
            <a:off x="685279" y="1309235"/>
            <a:ext cx="8690838" cy="23824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50" b="1" kern="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000FF"/>
                </a:solidFill>
                <a:latin typeface="+mn-ea"/>
              </a:rPr>
              <a:t> 아이브로드 로컬서버 </a:t>
            </a:r>
            <a:r>
              <a:rPr lang="en-US" altLang="ko-KR" sz="1050" b="1" kern="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000FF"/>
                </a:solidFill>
                <a:latin typeface="+mn-ea"/>
              </a:rPr>
              <a:t>1.0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/>
              <a:t>Audio Interface : Balanced Stereo In (1 pair), Unbalanced Stereo In (2 pairs),  Balanced Stereo Out (1 pair), Unbalanced Stereo Out (1 pair), Mic in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/>
              <a:t>Built</a:t>
            </a:r>
            <a:r>
              <a:rPr lang="ko-KR" altLang="en-US" sz="1000" dirty="0"/>
              <a:t> </a:t>
            </a:r>
            <a:r>
              <a:rPr lang="en-US" altLang="ko-KR" sz="1000" dirty="0"/>
              <a:t>in</a:t>
            </a:r>
            <a:r>
              <a:rPr lang="ko-KR" altLang="en-US" sz="1000" dirty="0"/>
              <a:t> </a:t>
            </a:r>
            <a:r>
              <a:rPr lang="en-US" altLang="ko-KR" sz="1000" dirty="0"/>
              <a:t>2*30W Stereo Class D Amplifier for external Speakers and 5W Mono Amp for internal Speaker. (SNR :</a:t>
            </a:r>
            <a:r>
              <a:rPr lang="ko-KR" altLang="en-US" sz="1000" dirty="0"/>
              <a:t> </a:t>
            </a:r>
            <a:r>
              <a:rPr lang="en-US" altLang="ko-KR" sz="1000" dirty="0"/>
              <a:t>102dB, THD+N : 0.1%)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/>
              <a:t>7-inch Capacitive Touch Screen LCD display (1024x600)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latin typeface="맑은 고딕" panose="020B0503020000020004" pitchFamily="50" charset="-127"/>
              </a:rPr>
              <a:t>Android 6.01 Marshmallow</a:t>
            </a:r>
            <a:r>
              <a:rPr lang="en-US" altLang="ko-KR" sz="1000" dirty="0"/>
              <a:t> 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latin typeface="+mn-ea"/>
              </a:rPr>
              <a:t>Gigabit Ethernet, USB2.0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latin typeface="맑은 고딕" panose="020B0503020000020004" pitchFamily="50" charset="-127"/>
              </a:rPr>
              <a:t>Quad-core ARM Cortex-A17, up to 1.8 GHz SoC 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ko-KR" sz="1000" dirty="0">
              <a:latin typeface="+mn-ea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ko-KR" altLang="en-US" sz="1000" dirty="0">
              <a:latin typeface="+mn-ea"/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endParaRPr lang="en-US" altLang="ko-KR" sz="1000" kern="0" dirty="0">
              <a:ln>
                <a:solidFill>
                  <a:schemeClr val="bg1">
                    <a:alpha val="0"/>
                  </a:schemeClr>
                </a:solidFill>
              </a:ln>
              <a:latin typeface="+mn-ea"/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24773C07-036E-4F75-99E8-9651376FBA4F}"/>
              </a:ext>
            </a:extLst>
          </p:cNvPr>
          <p:cNvSpPr txBox="1"/>
          <p:nvPr/>
        </p:nvSpPr>
        <p:spPr bwMode="auto">
          <a:xfrm>
            <a:off x="685280" y="3044378"/>
            <a:ext cx="3753078" cy="375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1" compatLnSpc="1">
            <a:prstTxWarp prst="textNoShape">
              <a:avLst/>
            </a:prstTxWarp>
            <a:spAutoFit/>
          </a:bodyPr>
          <a:lstStyle/>
          <a:p>
            <a:pPr eaLnBrk="0" hangingPunct="0">
              <a:lnSpc>
                <a:spcPct val="150000"/>
              </a:lnSpc>
            </a:pPr>
            <a:r>
              <a:rPr lang="ko-KR" altLang="en-US" sz="1000" dirty="0">
                <a:latin typeface="맑은 고딕" panose="020B0503020000020004" pitchFamily="50" charset="-127"/>
                <a:ea typeface="맑은 고딕" panose="020B0503020000020004" pitchFamily="50" charset="-127"/>
                <a:cs typeface="Calibri"/>
              </a:rPr>
              <a:t>아이브로드 로컬 서버는 방송실의 프리앰프와 파워 앰프 사이에 위치하며</a:t>
            </a:r>
            <a:r>
              <a:rPr lang="en-US" altLang="ko-KR" sz="1000" dirty="0">
                <a:latin typeface="맑은 고딕" panose="020B0503020000020004" pitchFamily="50" charset="-127"/>
                <a:ea typeface="맑은 고딕" panose="020B0503020000020004" pitchFamily="50" charset="-127"/>
                <a:cs typeface="Calibri"/>
              </a:rPr>
              <a:t>, </a:t>
            </a:r>
            <a:r>
              <a:rPr lang="ko-KR" altLang="en-US" sz="1000" dirty="0">
                <a:latin typeface="맑은 고딕" panose="020B0503020000020004" pitchFamily="50" charset="-127"/>
                <a:ea typeface="맑은 고딕" panose="020B0503020000020004" pitchFamily="50" charset="-127"/>
                <a:cs typeface="Calibri"/>
              </a:rPr>
              <a:t>평상시에는 프리앰프의 출력을 파워앰프로 바이패스 시키다가 긴급방송이나 재난방송 또는 편성방송을 송출하는 경우 기존 방송출력을 아이브로드 서버의 출력으로 전환하여 긴급 방송을 송출 한 후</a:t>
            </a:r>
            <a:r>
              <a:rPr lang="en-US" altLang="ko-KR" sz="1000" dirty="0">
                <a:latin typeface="맑은 고딕" panose="020B0503020000020004" pitchFamily="50" charset="-127"/>
                <a:ea typeface="맑은 고딕" panose="020B0503020000020004" pitchFamily="50" charset="-127"/>
                <a:cs typeface="Calibri"/>
              </a:rPr>
              <a:t>, </a:t>
            </a:r>
            <a:r>
              <a:rPr lang="ko-KR" altLang="en-US" sz="1000" dirty="0">
                <a:latin typeface="맑은 고딕" panose="020B0503020000020004" pitchFamily="50" charset="-127"/>
                <a:ea typeface="맑은 고딕" panose="020B0503020000020004" pitchFamily="50" charset="-127"/>
                <a:cs typeface="Calibri"/>
              </a:rPr>
              <a:t>방송이 끝나면 기존 방송으로 되돌아 가게 된다</a:t>
            </a:r>
            <a:r>
              <a:rPr lang="en-US" altLang="ko-KR" sz="1000" dirty="0">
                <a:latin typeface="맑은 고딕" panose="020B0503020000020004" pitchFamily="50" charset="-127"/>
                <a:ea typeface="맑은 고딕" panose="020B0503020000020004" pitchFamily="50" charset="-127"/>
                <a:cs typeface="Calibri"/>
              </a:rPr>
              <a:t>. </a:t>
            </a:r>
          </a:p>
          <a:p>
            <a:pPr eaLnBrk="0" hangingPunct="0">
              <a:lnSpc>
                <a:spcPct val="150000"/>
              </a:lnSpc>
            </a:pPr>
            <a:endParaRPr lang="en-US" altLang="ko-KR" sz="1000" dirty="0">
              <a:latin typeface="맑은 고딕" panose="020B0503020000020004" pitchFamily="50" charset="-127"/>
              <a:ea typeface="맑은 고딕" panose="020B0503020000020004" pitchFamily="50" charset="-127"/>
              <a:cs typeface="Calibri"/>
            </a:endParaRPr>
          </a:p>
          <a:p>
            <a:pPr eaLnBrk="0" hangingPunct="0">
              <a:lnSpc>
                <a:spcPct val="150000"/>
              </a:lnSpc>
            </a:pPr>
            <a:r>
              <a:rPr lang="ko-KR" altLang="en-US" sz="1000" dirty="0">
                <a:latin typeface="맑은 고딕" panose="020B0503020000020004" pitchFamily="50" charset="-127"/>
                <a:ea typeface="맑은 고딕" panose="020B0503020000020004" pitchFamily="50" charset="-127"/>
                <a:cs typeface="Calibri"/>
              </a:rPr>
              <a:t>아이브로드 서버는 긴급방송과 재난 예</a:t>
            </a:r>
            <a:r>
              <a:rPr lang="en-US" altLang="ko-KR" sz="1000" dirty="0">
                <a:latin typeface="맑은 고딕" panose="020B0503020000020004" pitchFamily="50" charset="-127"/>
                <a:ea typeface="맑은 고딕" panose="020B0503020000020004" pitchFamily="50" charset="-127"/>
                <a:cs typeface="Calibri"/>
              </a:rPr>
              <a:t>.</a:t>
            </a:r>
            <a:r>
              <a:rPr lang="ko-KR" altLang="en-US" sz="1000" dirty="0">
                <a:latin typeface="맑은 고딕" panose="020B0503020000020004" pitchFamily="50" charset="-127"/>
                <a:ea typeface="맑은 고딕" panose="020B0503020000020004" pitchFamily="50" charset="-127"/>
                <a:cs typeface="Calibri"/>
              </a:rPr>
              <a:t>경보 방송을 받을 수 있도록 인터넷에 연결이 되어 있으며</a:t>
            </a:r>
            <a:r>
              <a:rPr lang="en-US" altLang="ko-KR" sz="1000" dirty="0">
                <a:latin typeface="맑은 고딕" panose="020B0503020000020004" pitchFamily="50" charset="-127"/>
                <a:ea typeface="맑은 고딕" panose="020B0503020000020004" pitchFamily="50" charset="-127"/>
                <a:cs typeface="Calibri"/>
              </a:rPr>
              <a:t>, </a:t>
            </a:r>
            <a:r>
              <a:rPr lang="ko-KR" altLang="en-US" sz="1000" dirty="0">
                <a:latin typeface="맑은 고딕" panose="020B0503020000020004" pitchFamily="50" charset="-127"/>
                <a:ea typeface="맑은 고딕" panose="020B0503020000020004" pitchFamily="50" charset="-127"/>
                <a:cs typeface="Calibri"/>
              </a:rPr>
              <a:t>관리자용 앱과 웹을 통해서 사전 예약방송도 보내줄 수 있다</a:t>
            </a:r>
            <a:r>
              <a:rPr lang="en-US" altLang="ko-KR" sz="1000" dirty="0">
                <a:latin typeface="맑은 고딕" panose="020B0503020000020004" pitchFamily="50" charset="-127"/>
                <a:ea typeface="맑은 고딕" panose="020B0503020000020004" pitchFamily="50" charset="-127"/>
                <a:cs typeface="Calibri"/>
              </a:rPr>
              <a:t>.</a:t>
            </a:r>
          </a:p>
          <a:p>
            <a:pPr eaLnBrk="0" hangingPunct="0">
              <a:lnSpc>
                <a:spcPct val="150000"/>
              </a:lnSpc>
            </a:pPr>
            <a:endParaRPr lang="en-US" altLang="ko-KR" sz="1000" dirty="0">
              <a:latin typeface="맑은 고딕" panose="020B0503020000020004" pitchFamily="50" charset="-127"/>
              <a:ea typeface="맑은 고딕" panose="020B0503020000020004" pitchFamily="50" charset="-127"/>
              <a:cs typeface="Calibri"/>
            </a:endParaRPr>
          </a:p>
          <a:p>
            <a:pPr eaLnBrk="0" hangingPunct="0">
              <a:lnSpc>
                <a:spcPct val="150000"/>
              </a:lnSpc>
            </a:pPr>
            <a:r>
              <a:rPr lang="ko-KR" altLang="en-US" sz="1000" dirty="0">
                <a:latin typeface="맑은 고딕" panose="020B0503020000020004" pitchFamily="50" charset="-127"/>
                <a:ea typeface="맑은 고딕" panose="020B0503020000020004" pitchFamily="50" charset="-127"/>
                <a:cs typeface="Calibri"/>
              </a:rPr>
              <a:t>아이브로드는 재난 예 경보 방송 서버 기능 이외에 프리앰프 기능 과 파워 앰프 </a:t>
            </a:r>
            <a:r>
              <a:rPr lang="en-US" altLang="ko-KR" sz="1000" dirty="0">
                <a:latin typeface="맑은 고딕" panose="020B0503020000020004" pitchFamily="50" charset="-127"/>
                <a:ea typeface="맑은 고딕" panose="020B0503020000020004" pitchFamily="50" charset="-127"/>
                <a:cs typeface="Calibri"/>
              </a:rPr>
              <a:t>(</a:t>
            </a:r>
            <a:r>
              <a:rPr lang="ko-KR" altLang="en-US" sz="1000" dirty="0">
                <a:latin typeface="맑은 고딕" panose="020B0503020000020004" pitchFamily="50" charset="-127"/>
                <a:ea typeface="맑은 고딕" panose="020B0503020000020004" pitchFamily="50" charset="-127"/>
                <a:cs typeface="Calibri"/>
              </a:rPr>
              <a:t>스테레오 </a:t>
            </a:r>
            <a:r>
              <a:rPr lang="en-US" altLang="ko-KR" sz="1000" dirty="0">
                <a:latin typeface="맑은 고딕" panose="020B0503020000020004" pitchFamily="50" charset="-127"/>
                <a:ea typeface="맑은 고딕" panose="020B0503020000020004" pitchFamily="50" charset="-127"/>
                <a:cs typeface="Calibri"/>
              </a:rPr>
              <a:t>Class D </a:t>
            </a:r>
            <a:r>
              <a:rPr lang="ko-KR" altLang="en-US" sz="1000" dirty="0">
                <a:latin typeface="맑은 고딕" panose="020B0503020000020004" pitchFamily="50" charset="-127"/>
                <a:ea typeface="맑은 고딕" panose="020B0503020000020004" pitchFamily="50" charset="-127"/>
                <a:cs typeface="Calibri"/>
              </a:rPr>
              <a:t>앰프</a:t>
            </a:r>
            <a:r>
              <a:rPr lang="en-US" altLang="ko-KR" sz="1000" dirty="0">
                <a:latin typeface="맑은 고딕" panose="020B0503020000020004" pitchFamily="50" charset="-127"/>
                <a:ea typeface="맑은 고딕" panose="020B0503020000020004" pitchFamily="50" charset="-127"/>
                <a:cs typeface="Calibri"/>
              </a:rPr>
              <a:t>)</a:t>
            </a:r>
            <a:r>
              <a:rPr lang="ko-KR" altLang="en-US" sz="1000" dirty="0">
                <a:latin typeface="맑은 고딕" panose="020B0503020000020004" pitchFamily="50" charset="-127"/>
                <a:ea typeface="맑은 고딕" panose="020B0503020000020004" pitchFamily="50" charset="-127"/>
                <a:cs typeface="Calibri"/>
              </a:rPr>
              <a:t>를 내장하고 있으며 이를 통해 독립적으로도 사용이 가능하다</a:t>
            </a:r>
            <a:r>
              <a:rPr lang="en-US" altLang="ko-KR" sz="1000" dirty="0">
                <a:latin typeface="맑은 고딕" panose="020B0503020000020004" pitchFamily="50" charset="-127"/>
                <a:ea typeface="맑은 고딕" panose="020B0503020000020004" pitchFamily="50" charset="-127"/>
                <a:cs typeface="Calibri"/>
              </a:rPr>
              <a:t>.</a:t>
            </a:r>
          </a:p>
          <a:p>
            <a:pPr eaLnBrk="0" hangingPunct="0">
              <a:lnSpc>
                <a:spcPct val="150000"/>
              </a:lnSpc>
            </a:pPr>
            <a:r>
              <a: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  <a:cs typeface="Calibri"/>
              </a:rPr>
              <a:t>: </a:t>
            </a:r>
            <a:r>
              <a: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  <a:cs typeface="Calibri"/>
              </a:rPr>
              <a:t>프리앰프 기능</a:t>
            </a:r>
            <a:r>
              <a: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  <a:cs typeface="Calibri"/>
              </a:rPr>
              <a:t>, </a:t>
            </a:r>
            <a:r>
              <a: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  <a:cs typeface="Calibri"/>
              </a:rPr>
              <a:t>파워앰프 기능</a:t>
            </a:r>
            <a:r>
              <a: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  <a:cs typeface="Calibri"/>
              </a:rPr>
              <a:t>, </a:t>
            </a:r>
            <a:r>
              <a: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  <a:cs typeface="Calibri"/>
              </a:rPr>
              <a:t>인티앰프 기능</a:t>
            </a:r>
            <a:r>
              <a: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  <a:cs typeface="Calibri"/>
              </a:rPr>
              <a:t>, </a:t>
            </a:r>
            <a:r>
              <a: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  <a:cs typeface="Calibri"/>
              </a:rPr>
              <a:t>네트웍서버 기능</a:t>
            </a:r>
            <a:r>
              <a: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  <a:cs typeface="Calibri"/>
              </a:rPr>
              <a:t>, </a:t>
            </a:r>
            <a:r>
              <a: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  <a:cs typeface="Calibri"/>
              </a:rPr>
              <a:t>오디오 플레이어 기능</a:t>
            </a:r>
            <a:endParaRPr lang="en-US" altLang="ko-KR" sz="1000" b="1" dirty="0">
              <a:latin typeface="맑은 고딕" panose="020B0503020000020004" pitchFamily="50" charset="-127"/>
              <a:ea typeface="맑은 고딕" panose="020B0503020000020004" pitchFamily="50" charset="-127"/>
              <a:cs typeface="Calibri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AB82D42F-C9BD-49C5-9349-23614AFAA0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4054" y="3128014"/>
            <a:ext cx="5112994" cy="3248882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C071449B-9CFA-4F0C-9B2A-882486D7B6DB}"/>
              </a:ext>
            </a:extLst>
          </p:cNvPr>
          <p:cNvSpPr/>
          <p:nvPr/>
        </p:nvSpPr>
        <p:spPr>
          <a:xfrm>
            <a:off x="8873366" y="6448679"/>
            <a:ext cx="880369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50" i="1" dirty="0">
                <a:solidFill>
                  <a:srgbClr val="445469"/>
                </a:solidFill>
                <a:latin typeface="Leelawadee" panose="020B0502040204020203" pitchFamily="34" charset="-34"/>
                <a:cs typeface="Leelawadee" panose="020B0502040204020203" pitchFamily="34" charset="-34"/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407465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2845481" y="648575"/>
            <a:ext cx="4215070" cy="587792"/>
          </a:xfrm>
          <a:prstGeom prst="rect">
            <a:avLst/>
          </a:prstGeom>
          <a:noFill/>
        </p:spPr>
        <p:txBody>
          <a:bodyPr wrap="none" lIns="37150" tIns="18575" rIns="37150" bIns="18575" rtlCol="0">
            <a:spAutoFit/>
          </a:bodyPr>
          <a:lstStyle/>
          <a:p>
            <a:pPr algn="ctr"/>
            <a:r>
              <a:rPr lang="en-US" sz="3576" b="1" dirty="0">
                <a:solidFill>
                  <a:schemeClr val="tx2"/>
                </a:solidFill>
                <a:latin typeface="Lato" charset="0"/>
                <a:ea typeface="Lato" charset="0"/>
                <a:cs typeface="Lato" charset="0"/>
              </a:rPr>
              <a:t>EYEBROAD </a:t>
            </a:r>
            <a:r>
              <a:rPr lang="en-US" sz="2400" b="1" dirty="0">
                <a:solidFill>
                  <a:schemeClr val="tx2"/>
                </a:solidFill>
                <a:latin typeface="Lato" charset="0"/>
                <a:ea typeface="Lato" charset="0"/>
                <a:cs typeface="Lato" charset="0"/>
              </a:rPr>
              <a:t>- Server 1.0</a:t>
            </a:r>
            <a:endParaRPr lang="id-ID" sz="3576" b="1" dirty="0">
              <a:solidFill>
                <a:schemeClr val="tx2"/>
              </a:solidFill>
              <a:latin typeface="Lato" charset="0"/>
              <a:ea typeface="Lato" charset="0"/>
              <a:cs typeface="Lato" charset="0"/>
            </a:endParaRPr>
          </a:p>
        </p:txBody>
      </p:sp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3E95B388-FD48-45E9-8DCE-F8F945733C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034922"/>
              </p:ext>
            </p:extLst>
          </p:nvPr>
        </p:nvGraphicFramePr>
        <p:xfrm>
          <a:off x="596516" y="3005135"/>
          <a:ext cx="8712968" cy="3556001"/>
        </p:xfrm>
        <a:graphic>
          <a:graphicData uri="http://schemas.openxmlformats.org/drawingml/2006/table">
            <a:tbl>
              <a:tblPr/>
              <a:tblGrid>
                <a:gridCol w="4392488">
                  <a:extLst>
                    <a:ext uri="{9D8B030D-6E8A-4147-A177-3AD203B41FA5}">
                      <a16:colId xmlns:a16="http://schemas.microsoft.com/office/drawing/2014/main" val="3444210223"/>
                    </a:ext>
                  </a:extLst>
                </a:gridCol>
                <a:gridCol w="4320480">
                  <a:extLst>
                    <a:ext uri="{9D8B030D-6E8A-4147-A177-3AD203B41FA5}">
                      <a16:colId xmlns:a16="http://schemas.microsoft.com/office/drawing/2014/main" val="665372894"/>
                    </a:ext>
                  </a:extLst>
                </a:gridCol>
              </a:tblGrid>
              <a:tr h="28521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제품 사양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923" marR="9923" marT="2744" marB="27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주요 기능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923" marR="9923" marT="2744" marB="27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393078"/>
                  </a:ext>
                </a:extLst>
              </a:tr>
              <a:tr h="3110413">
                <a:tc>
                  <a:txBody>
                    <a:bodyPr/>
                    <a:lstStyle/>
                    <a:p>
                      <a:pPr marL="171450" indent="-171450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en-US" altLang="ko-KR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Quad-core ARM Cortex-A17, up to 1.8 GHz SoC </a:t>
                      </a:r>
                    </a:p>
                    <a:p>
                      <a:pPr marL="171450" indent="-171450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en-US" altLang="ko-KR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Operating System :  Android 6.01 Marshmallow</a:t>
                      </a:r>
                    </a:p>
                    <a:p>
                      <a:pPr marL="171450" indent="-171450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en-US" altLang="ko-KR" sz="900" b="0" i="0" u="none" strike="noStrike" kern="1200" baseline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Communication : Gbit Ethernet LAN, 802.11 b/g/n Wi-Fi, LTE (optional)</a:t>
                      </a:r>
                    </a:p>
                    <a:p>
                      <a:pPr marL="171450" indent="-171450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en-US" altLang="ko-KR" sz="900" b="0" i="0" u="none" strike="noStrike" kern="1200" baseline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Control : 7” Color Touch TFT LCD </a:t>
                      </a:r>
                    </a:p>
                    <a:p>
                      <a:pPr marL="171450" indent="-171450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en-US" altLang="ko-KR" sz="900" b="0" i="0" u="none" strike="noStrike" kern="1200" baseline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USB 2.0 interface</a:t>
                      </a:r>
                    </a:p>
                    <a:p>
                      <a:pPr marL="171450" indent="-171450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en-US" altLang="ko-KR" sz="900" b="0" i="0" u="none" strike="noStrike" kern="1200" baseline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Volume / Home Encoder</a:t>
                      </a:r>
                    </a:p>
                    <a:p>
                      <a:pPr marL="171450" indent="-171450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en-US" altLang="ko-KR" sz="900" b="0" i="0" u="none" strike="noStrike" kern="1200" baseline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Mic input, 15W</a:t>
                      </a:r>
                      <a:r>
                        <a:rPr lang="ko-KR" altLang="en-US" sz="900" b="0" i="0" u="none" strike="noStrike" kern="1200" baseline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en-US" altLang="ko-KR" sz="900" b="0" i="0" u="none" strike="noStrike" kern="1200" baseline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built-in Mono Speaker</a:t>
                      </a:r>
                    </a:p>
                    <a:p>
                      <a:pPr marL="171450" marR="0" lvl="0" indent="-171450" algn="l" defTabSz="342898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altLang="ko-KR" sz="900" b="0" i="0" u="none" strike="noStrike" kern="1200" baseline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Pre-Amp Out : Unbalanced Stereo, Balanced Stereo</a:t>
                      </a:r>
                    </a:p>
                    <a:p>
                      <a:pPr marL="171450" indent="-171450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ko-KR" altLang="en-US" sz="900" b="0" i="0" u="none" strike="noStrike" kern="1200" baseline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정격출력 </a:t>
                      </a:r>
                      <a:r>
                        <a:rPr lang="en-US" altLang="ko-KR" sz="900" b="0" i="0" u="none" strike="noStrike" kern="1200" baseline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(RMS) : 30W + 30W</a:t>
                      </a:r>
                    </a:p>
                    <a:p>
                      <a:pPr marL="171450" indent="-171450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ko-KR" altLang="en-US" sz="900" b="0" i="0" u="none" strike="noStrike" kern="1200" baseline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출력 임피던스 </a:t>
                      </a:r>
                      <a:r>
                        <a:rPr lang="en-US" altLang="ko-KR" sz="900" b="0" i="0" u="none" strike="noStrike" kern="1200" baseline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: 8</a:t>
                      </a:r>
                      <a:r>
                        <a:rPr lang="el-GR" altLang="ko-KR" sz="900" b="0" i="0" u="none" strike="noStrike" kern="1200" baseline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Ω</a:t>
                      </a:r>
                      <a:endParaRPr lang="en-US" altLang="ko-KR" sz="900" b="0" i="0" u="none" strike="noStrike" kern="1200" baseline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171450" indent="-171450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ko-KR" altLang="en-US" sz="900" b="0" i="0" u="none" strike="noStrike" kern="1200" baseline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주파수 특성 </a:t>
                      </a:r>
                      <a:r>
                        <a:rPr lang="en-US" altLang="ko-KR" sz="900" b="0" i="0" u="none" strike="noStrike" kern="1200" baseline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: 20Hz</a:t>
                      </a:r>
                      <a:r>
                        <a:rPr lang="ko-KR" altLang="en-US" sz="900" b="0" i="0" u="none" strike="noStrike" kern="1200" baseline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en-US" altLang="ko-KR" sz="900" b="0" i="0" u="none" strike="noStrike" kern="1200" baseline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~</a:t>
                      </a:r>
                      <a:r>
                        <a:rPr lang="ko-KR" altLang="en-US" sz="900" b="0" i="0" u="none" strike="noStrike" kern="1200" baseline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en-US" altLang="ko-KR" sz="900" b="0" i="0" u="none" strike="noStrike" kern="1200" baseline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20KHz</a:t>
                      </a:r>
                    </a:p>
                    <a:p>
                      <a:pPr marL="171450" indent="-171450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ko-KR" altLang="en-US" sz="900" b="0" i="0" u="none" strike="noStrike" kern="1200" baseline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신호대 잡음비 </a:t>
                      </a:r>
                      <a:r>
                        <a:rPr lang="en-US" altLang="ko-KR" sz="900" b="0" i="0" u="none" strike="noStrike" kern="1200" baseline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: 90dB </a:t>
                      </a:r>
                      <a:r>
                        <a:rPr lang="ko-KR" altLang="en-US" sz="900" b="0" i="0" u="none" strike="noStrike" kern="1200" baseline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이상</a:t>
                      </a:r>
                      <a:endParaRPr lang="en-US" altLang="ko-KR" sz="900" b="0" i="0" u="none" strike="noStrike" kern="1200" baseline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171450" indent="-171450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ko-KR" altLang="en-US" sz="900" b="0" i="0" u="none" strike="noStrike" kern="1200" baseline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전 고조파 외율 </a:t>
                      </a:r>
                      <a:r>
                        <a:rPr lang="en-US" altLang="ko-KR" sz="900" b="0" i="0" u="none" strike="noStrike" kern="1200" baseline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: 0.1% </a:t>
                      </a:r>
                      <a:r>
                        <a:rPr lang="ko-KR" altLang="en-US" sz="900" b="0" i="0" u="none" strike="noStrike" kern="1200" baseline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이하</a:t>
                      </a:r>
                      <a:endParaRPr lang="en-US" altLang="ko-KR" sz="900" b="0" i="0" u="none" strike="noStrike" kern="1200" baseline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171450" indent="-171450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ko-KR" altLang="en-US" sz="900" b="0" i="0" u="none" strike="noStrike" kern="1200" baseline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사용전원 </a:t>
                      </a:r>
                      <a:r>
                        <a:rPr lang="en-US" altLang="ko-KR" sz="900" b="0" i="0" u="none" strike="noStrike" kern="1200" baseline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: 220VAC/60Hz, 24V DC</a:t>
                      </a:r>
                    </a:p>
                    <a:p>
                      <a:pPr marL="171450" indent="-171450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ko-KR" altLang="en-US" sz="900" b="0" i="0" u="none" strike="noStrike" kern="1200" baseline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크기</a:t>
                      </a:r>
                      <a:r>
                        <a:rPr lang="en-US" altLang="ko-KR" sz="900" b="0" i="0" u="none" strike="noStrike" kern="1200" baseline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(W X H X D) : 480(W) x 133(H) x 325(D)㎜ (19” </a:t>
                      </a:r>
                      <a:r>
                        <a:rPr lang="ko-KR" altLang="en-US" sz="900" b="0" i="0" u="none" strike="noStrike" kern="1200" baseline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표준랙 </a:t>
                      </a:r>
                      <a:r>
                        <a:rPr lang="en-US" altLang="ko-KR" sz="900" b="0" i="0" u="none" strike="noStrike" kern="1200" baseline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3U) </a:t>
                      </a:r>
                    </a:p>
                    <a:p>
                      <a:pPr marL="171450" indent="-171450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ko-KR" altLang="en-US" sz="900" b="0" i="0" u="none" strike="noStrike" kern="1200" baseline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무 게 </a:t>
                      </a:r>
                      <a:r>
                        <a:rPr lang="en-US" altLang="ko-KR" sz="900" b="0" i="0" u="none" strike="noStrike" kern="1200" baseline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: 7 kg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0" marR="9923" marT="2744" marB="274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51130" marR="0" indent="-15113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∙ 클라우드 서버 연동 자동</a:t>
                      </a: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수동 예</a:t>
                      </a: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·</a:t>
                      </a: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경보 알림</a:t>
                      </a:r>
                    </a:p>
                    <a:p>
                      <a:pPr marL="151130" marR="0" indent="-15113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∙ 관리자용 앱 또는 원격지 </a:t>
                      </a: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PC </a:t>
                      </a: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백오피스 프로그램을 통한 제어 및 방송</a:t>
                      </a:r>
                    </a:p>
                    <a:p>
                      <a:pPr marL="151130" marR="0" indent="-15113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∙ 설정된 스케쥴에 의한 홍보 및 제도 방송</a:t>
                      </a:r>
                    </a:p>
                    <a:p>
                      <a:pPr marL="151130" marR="0" indent="-15113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∙ 방송시간</a:t>
                      </a: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파일종류</a:t>
                      </a: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방송횟수</a:t>
                      </a: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볼륨 등 설정</a:t>
                      </a:r>
                    </a:p>
                    <a:p>
                      <a:pPr marL="151130" marR="0" indent="-15113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∙ 자동방송시 설정된 연락처</a:t>
                      </a: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관리자용 앱 등</a:t>
                      </a: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으로 결과값 전송</a:t>
                      </a:r>
                    </a:p>
                    <a:p>
                      <a:pPr marL="151130" marR="0" indent="-15113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∙ 동보방송 기능</a:t>
                      </a:r>
                    </a:p>
                    <a:p>
                      <a:pPr marL="151130" marR="0" indent="-15113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∙ </a:t>
                      </a: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TTS (Text to Speech) </a:t>
                      </a: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기능</a:t>
                      </a:r>
                    </a:p>
                    <a:p>
                      <a:pPr marL="151130" marR="0" indent="-15113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∙ </a:t>
                      </a: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LCD </a:t>
                      </a: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모니터를 통한 상황 확인</a:t>
                      </a:r>
                    </a:p>
                    <a:p>
                      <a:pPr marL="151130" marR="0" indent="-15113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∙ 파워앰프 연결용 </a:t>
                      </a: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Pre-Out </a:t>
                      </a: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및 마이크방송 확인용 내장 스피커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151130" marR="0" lvl="0" indent="-151130" algn="just" defTabSz="342898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∙ 클라우드 서버 연동을 통한 원격 제어 및 프로그램 업데이트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151130" marR="0" lvl="0" indent="-151130" algn="just" defTabSz="342898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∙</a:t>
                      </a: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마이크를 통한 </a:t>
                      </a: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Live </a:t>
                      </a: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방송 및 방송내용 저장 관리</a:t>
                      </a:r>
                    </a:p>
                    <a:p>
                      <a:pPr marL="151130" marR="0" lvl="0" indent="-151130" algn="just" defTabSz="342898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 LoRa Rx/Tx with external Antenna (Optional)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151130" marR="0" lvl="0" indent="-151130" algn="just" defTabSz="342898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151130" marR="0" indent="-15113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kern="0" spc="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0" marR="9923" marT="2744" marB="274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16819907"/>
                  </a:ext>
                </a:extLst>
              </a:tr>
            </a:tbl>
          </a:graphicData>
        </a:graphic>
      </p:graphicFrame>
      <p:sp>
        <p:nvSpPr>
          <p:cNvPr id="7" name="직사각형 6">
            <a:extLst>
              <a:ext uri="{FF2B5EF4-FFF2-40B4-BE49-F238E27FC236}">
                <a16:creationId xmlns:a16="http://schemas.microsoft.com/office/drawing/2014/main" id="{8CDDA7EB-EDE2-41EB-8B8F-67CD03381B26}"/>
              </a:ext>
            </a:extLst>
          </p:cNvPr>
          <p:cNvSpPr/>
          <p:nvPr/>
        </p:nvSpPr>
        <p:spPr>
          <a:xfrm>
            <a:off x="8667626" y="6561136"/>
            <a:ext cx="880369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50" i="1" dirty="0">
                <a:solidFill>
                  <a:srgbClr val="445469"/>
                </a:solidFill>
                <a:latin typeface="Leelawadee" panose="020B0502040204020203" pitchFamily="34" charset="-34"/>
                <a:cs typeface="Leelawadee" panose="020B0502040204020203" pitchFamily="34" charset="-34"/>
              </a:rPr>
              <a:t>confidential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497CD76-DF00-40CF-8D4B-ACFA15B13C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516" y="1510683"/>
            <a:ext cx="4263078" cy="1361150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FA5FD837-4CFB-455F-8C0C-344960C8F4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8336" y="1510684"/>
            <a:ext cx="4191148" cy="1340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4202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8A844692-C15E-46F9-94D6-7E0D7712D9E0}"/>
              </a:ext>
            </a:extLst>
          </p:cNvPr>
          <p:cNvSpPr txBox="1"/>
          <p:nvPr/>
        </p:nvSpPr>
        <p:spPr>
          <a:xfrm>
            <a:off x="454244" y="264367"/>
            <a:ext cx="6901638" cy="587792"/>
          </a:xfrm>
          <a:prstGeom prst="rect">
            <a:avLst/>
          </a:prstGeom>
          <a:noFill/>
        </p:spPr>
        <p:txBody>
          <a:bodyPr wrap="none" lIns="37150" tIns="18575" rIns="37150" bIns="18575" rtlCol="0">
            <a:spAutoFit/>
          </a:bodyPr>
          <a:lstStyle/>
          <a:p>
            <a:r>
              <a:rPr lang="en-US" sz="3576" b="1" dirty="0">
                <a:solidFill>
                  <a:schemeClr val="tx2"/>
                </a:solidFill>
                <a:latin typeface="Lato" charset="0"/>
                <a:ea typeface="Lato" charset="0"/>
                <a:cs typeface="Lato" charset="0"/>
              </a:rPr>
              <a:t>EYEBROAD </a:t>
            </a:r>
            <a:r>
              <a:rPr lang="en-US" sz="2800" b="1" dirty="0">
                <a:solidFill>
                  <a:schemeClr val="tx2"/>
                </a:solidFill>
                <a:latin typeface="Lato" charset="0"/>
                <a:ea typeface="Lato" charset="0"/>
                <a:cs typeface="Lato" charset="0"/>
              </a:rPr>
              <a:t>Server</a:t>
            </a:r>
            <a:r>
              <a:rPr lang="en-US" sz="2400" b="1" dirty="0">
                <a:solidFill>
                  <a:schemeClr val="tx2"/>
                </a:solidFill>
                <a:latin typeface="Lato" charset="0"/>
                <a:ea typeface="Lato" charset="0"/>
                <a:cs typeface="Lato" charset="0"/>
              </a:rPr>
              <a:t> – </a:t>
            </a:r>
            <a:r>
              <a:rPr lang="ko-KR" altLang="en-US" sz="2400" b="1" dirty="0">
                <a:solidFill>
                  <a:schemeClr val="tx2"/>
                </a:solidFill>
                <a:latin typeface="Lato" charset="0"/>
                <a:ea typeface="Lato" charset="0"/>
                <a:cs typeface="Lato" charset="0"/>
              </a:rPr>
              <a:t>방송실 시스템 구성도</a:t>
            </a:r>
            <a:endParaRPr lang="id-ID" sz="3576" b="1" dirty="0">
              <a:solidFill>
                <a:schemeClr val="tx2"/>
              </a:solidFill>
              <a:latin typeface="Lato" charset="0"/>
              <a:ea typeface="Lato" charset="0"/>
              <a:cs typeface="Lato" charset="0"/>
            </a:endParaRPr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166D1353-FAE3-413B-8759-67F1248BD436}"/>
              </a:ext>
            </a:extLst>
          </p:cNvPr>
          <p:cNvGrpSpPr/>
          <p:nvPr/>
        </p:nvGrpSpPr>
        <p:grpSpPr>
          <a:xfrm>
            <a:off x="1192383" y="1406769"/>
            <a:ext cx="6875439" cy="4958862"/>
            <a:chOff x="615607" y="1013092"/>
            <a:chExt cx="6875439" cy="5387471"/>
          </a:xfrm>
        </p:grpSpPr>
        <p:pic>
          <p:nvPicPr>
            <p:cNvPr id="4" name="그림 3">
              <a:extLst>
                <a:ext uri="{FF2B5EF4-FFF2-40B4-BE49-F238E27FC236}">
                  <a16:creationId xmlns:a16="http://schemas.microsoft.com/office/drawing/2014/main" id="{1C299805-9967-4E48-BCF4-4486A49F1E8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15607" y="1013092"/>
              <a:ext cx="6875439" cy="5387471"/>
            </a:xfrm>
            <a:prstGeom prst="rect">
              <a:avLst/>
            </a:prstGeom>
          </p:spPr>
        </p:pic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49D3FBF2-7039-44C4-9E52-525D3D937299}"/>
                </a:ext>
              </a:extLst>
            </p:cNvPr>
            <p:cNvSpPr/>
            <p:nvPr/>
          </p:nvSpPr>
          <p:spPr>
            <a:xfrm>
              <a:off x="3510569" y="2413633"/>
              <a:ext cx="1159904" cy="501017"/>
            </a:xfrm>
            <a:prstGeom prst="rect">
              <a:avLst/>
            </a:prstGeom>
            <a:solidFill>
              <a:srgbClr val="FFFF00"/>
            </a:solidFill>
            <a:ln>
              <a:solidFill>
                <a:srgbClr val="4472C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altLang="ko-KR" sz="1000" dirty="0"/>
            </a:p>
            <a:p>
              <a:pPr algn="ctr"/>
              <a:endParaRPr lang="en-US" altLang="ko-KR" sz="1000" dirty="0"/>
            </a:p>
            <a:p>
              <a:pPr algn="ctr"/>
              <a:r>
                <a:rPr lang="ko-KR" altLang="en-US" sz="800" b="1" dirty="0">
                  <a:solidFill>
                    <a:schemeClr val="tx1"/>
                  </a:solidFill>
                </a:rPr>
                <a:t>아이브로드 서버</a:t>
              </a:r>
            </a:p>
          </p:txBody>
        </p:sp>
        <p:pic>
          <p:nvPicPr>
            <p:cNvPr id="22" name="그림 21">
              <a:extLst>
                <a:ext uri="{FF2B5EF4-FFF2-40B4-BE49-F238E27FC236}">
                  <a16:creationId xmlns:a16="http://schemas.microsoft.com/office/drawing/2014/main" id="{DE3A0C06-C2C2-4D34-B24B-823356622D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538704" y="2427926"/>
              <a:ext cx="1103633" cy="316255"/>
            </a:xfrm>
            <a:prstGeom prst="rect">
              <a:avLst/>
            </a:prstGeom>
          </p:spPr>
        </p:pic>
      </p:grpSp>
      <p:sp>
        <p:nvSpPr>
          <p:cNvPr id="7" name="직사각형 6">
            <a:extLst>
              <a:ext uri="{FF2B5EF4-FFF2-40B4-BE49-F238E27FC236}">
                <a16:creationId xmlns:a16="http://schemas.microsoft.com/office/drawing/2014/main" id="{84C68D72-520D-4A72-B5B1-9FE440B26024}"/>
              </a:ext>
            </a:extLst>
          </p:cNvPr>
          <p:cNvSpPr/>
          <p:nvPr/>
        </p:nvSpPr>
        <p:spPr>
          <a:xfrm>
            <a:off x="8873366" y="6448679"/>
            <a:ext cx="880369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50" i="1" dirty="0">
                <a:solidFill>
                  <a:srgbClr val="445469"/>
                </a:solidFill>
                <a:latin typeface="Leelawadee" panose="020B0502040204020203" pitchFamily="34" charset="-34"/>
                <a:cs typeface="Leelawadee" panose="020B0502040204020203" pitchFamily="34" charset="-34"/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3816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DD50BA8-060E-4914-9E64-48299CE4F98C}"/>
              </a:ext>
            </a:extLst>
          </p:cNvPr>
          <p:cNvSpPr txBox="1"/>
          <p:nvPr/>
        </p:nvSpPr>
        <p:spPr>
          <a:xfrm>
            <a:off x="3789933" y="166942"/>
            <a:ext cx="2779292" cy="537778"/>
          </a:xfrm>
          <a:prstGeom prst="rect">
            <a:avLst/>
          </a:prstGeom>
          <a:noFill/>
        </p:spPr>
        <p:txBody>
          <a:bodyPr wrap="none" lIns="37150" tIns="18575" rIns="37150" bIns="18575" rtlCol="0">
            <a:spAutoFit/>
          </a:bodyPr>
          <a:lstStyle/>
          <a:p>
            <a:pPr algn="ctr"/>
            <a:r>
              <a:rPr lang="ko-KR" altLang="en-US" sz="3251" b="1">
                <a:latin typeface="Lato" charset="0"/>
                <a:ea typeface="Lato" charset="0"/>
                <a:cs typeface="Lato" charset="0"/>
              </a:rPr>
              <a:t>관리자용 </a:t>
            </a:r>
            <a:r>
              <a:rPr lang="en-US" altLang="ko-KR" sz="3251" b="1">
                <a:latin typeface="Lato" charset="0"/>
                <a:ea typeface="Lato" charset="0"/>
                <a:cs typeface="Lato" charset="0"/>
              </a:rPr>
              <a:t>App.</a:t>
            </a:r>
            <a:endParaRPr lang="id-ID" sz="3251" b="1" dirty="0">
              <a:latin typeface="Lato" charset="0"/>
              <a:ea typeface="Lato" charset="0"/>
              <a:cs typeface="Lato" charset="0"/>
            </a:endParaRPr>
          </a:p>
        </p:txBody>
      </p:sp>
      <p:pic>
        <p:nvPicPr>
          <p:cNvPr id="6" name="그림 5" descr="스크린샷이(가) 표시된 사진&#10;&#10;매우 높은 신뢰도로 생성된 설명">
            <a:extLst>
              <a:ext uri="{FF2B5EF4-FFF2-40B4-BE49-F238E27FC236}">
                <a16:creationId xmlns:a16="http://schemas.microsoft.com/office/drawing/2014/main" id="{E0AD2598-9522-4E92-881E-F8BA0B87DD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38" y="992311"/>
            <a:ext cx="1906419" cy="402233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그림 9" descr="스크린샷, 전자기기이(가) 표시된 사진&#10;&#10;높은 신뢰도로 생성된 설명">
            <a:extLst>
              <a:ext uri="{FF2B5EF4-FFF2-40B4-BE49-F238E27FC236}">
                <a16:creationId xmlns:a16="http://schemas.microsoft.com/office/drawing/2014/main" id="{F7F265A5-DC7B-4C2C-BD82-BF5110BFDB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3048" y="992311"/>
            <a:ext cx="1299833" cy="274250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그림 11" descr="시계이(가) 표시된 사진&#10;&#10;매우 높은 신뢰도로 생성된 설명">
            <a:extLst>
              <a:ext uri="{FF2B5EF4-FFF2-40B4-BE49-F238E27FC236}">
                <a16:creationId xmlns:a16="http://schemas.microsoft.com/office/drawing/2014/main" id="{8BD42FF5-CF50-43C7-B800-22E115C258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63047" y="3872568"/>
            <a:ext cx="1299833" cy="274250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그림 13" descr="스크린샷이(가) 표시된 사진&#10;&#10;매우 높은 신뢰도로 생성된 설명">
            <a:extLst>
              <a:ext uri="{FF2B5EF4-FFF2-40B4-BE49-F238E27FC236}">
                <a16:creationId xmlns:a16="http://schemas.microsoft.com/office/drawing/2014/main" id="{AF50453D-74C9-4557-A78E-72F31982BA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87146" y="992311"/>
            <a:ext cx="2578313" cy="562276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" name="그림 15" descr="스크린샷이(가) 표시된 사진&#10;&#10;매우 높은 신뢰도로 생성된 설명">
            <a:extLst>
              <a:ext uri="{FF2B5EF4-FFF2-40B4-BE49-F238E27FC236}">
                <a16:creationId xmlns:a16="http://schemas.microsoft.com/office/drawing/2014/main" id="{BA28C120-828D-43A8-919F-93E0499392D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56097" y="1004973"/>
            <a:ext cx="2670956" cy="56354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AF83B82B-9303-4DB8-9AFC-D8F93892336E}"/>
              </a:ext>
            </a:extLst>
          </p:cNvPr>
          <p:cNvSpPr txBox="1"/>
          <p:nvPr/>
        </p:nvSpPr>
        <p:spPr>
          <a:xfrm>
            <a:off x="787533" y="5120709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b="1" dirty="0"/>
              <a:t>메인화면</a:t>
            </a:r>
          </a:p>
        </p:txBody>
      </p:sp>
    </p:spTree>
    <p:extLst>
      <p:ext uri="{BB962C8B-B14F-4D97-AF65-F5344CB8AC3E}">
        <p14:creationId xmlns:p14="http://schemas.microsoft.com/office/powerpoint/2010/main" val="3472532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DD50BA8-060E-4914-9E64-48299CE4F98C}"/>
              </a:ext>
            </a:extLst>
          </p:cNvPr>
          <p:cNvSpPr txBox="1"/>
          <p:nvPr/>
        </p:nvSpPr>
        <p:spPr>
          <a:xfrm>
            <a:off x="2154073" y="166942"/>
            <a:ext cx="6051022" cy="537778"/>
          </a:xfrm>
          <a:prstGeom prst="rect">
            <a:avLst/>
          </a:prstGeom>
          <a:noFill/>
        </p:spPr>
        <p:txBody>
          <a:bodyPr wrap="none" lIns="37150" tIns="18575" rIns="37150" bIns="18575" rtlCol="0">
            <a:spAutoFit/>
          </a:bodyPr>
          <a:lstStyle/>
          <a:p>
            <a:pPr algn="ctr"/>
            <a:r>
              <a:rPr lang="ko-KR" altLang="en-US" sz="3251" b="1" dirty="0">
                <a:latin typeface="Lato" charset="0"/>
                <a:ea typeface="Lato" charset="0"/>
                <a:cs typeface="Lato" charset="0"/>
              </a:rPr>
              <a:t>앱을 통한 실시간</a:t>
            </a:r>
            <a:r>
              <a:rPr lang="en-US" altLang="ko-KR" sz="3251" b="1" dirty="0">
                <a:latin typeface="Lato" charset="0"/>
                <a:ea typeface="Lato" charset="0"/>
                <a:cs typeface="Lato" charset="0"/>
              </a:rPr>
              <a:t>/</a:t>
            </a:r>
            <a:r>
              <a:rPr lang="ko-KR" altLang="en-US" sz="3251" b="1" dirty="0">
                <a:latin typeface="Lato" charset="0"/>
                <a:ea typeface="Lato" charset="0"/>
                <a:cs typeface="Lato" charset="0"/>
              </a:rPr>
              <a:t>예약 방송 송출</a:t>
            </a:r>
            <a:endParaRPr lang="id-ID" sz="3251" b="1" dirty="0">
              <a:latin typeface="Lato" charset="0"/>
              <a:ea typeface="Lato" charset="0"/>
              <a:cs typeface="Lato" charset="0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350594C3-7956-4D94-9982-36CDB4754551}"/>
              </a:ext>
            </a:extLst>
          </p:cNvPr>
          <p:cNvSpPr/>
          <p:nvPr/>
        </p:nvSpPr>
        <p:spPr>
          <a:xfrm>
            <a:off x="1426449" y="5231571"/>
            <a:ext cx="7994336" cy="14471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95960" indent="-695960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ko-KR" altLang="en-US" sz="1200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외부 입력을 통해 라디오 방송 송출 중 </a:t>
            </a:r>
            <a:r>
              <a:rPr lang="en-US" altLang="ko-KR" sz="1200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=&gt; </a:t>
            </a:r>
            <a:r>
              <a:rPr lang="ko-KR" altLang="en-US" sz="1200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예약 방송 등록</a:t>
            </a:r>
            <a:endParaRPr lang="en-US" altLang="ko-KR" sz="1200" kern="0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695960" indent="-695960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ko-KR" altLang="en-US" sz="1200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스마트폰 앱을 통해 텍스트 방송등록 </a:t>
            </a:r>
            <a:r>
              <a:rPr lang="en-US" altLang="ko-KR" sz="1200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Text  -&gt; </a:t>
            </a:r>
            <a:r>
              <a:rPr lang="ko-KR" altLang="en-US" sz="1200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즉시방송</a:t>
            </a:r>
            <a:r>
              <a:rPr lang="en-US" altLang="ko-KR" sz="1200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예약방송 </a:t>
            </a:r>
            <a:r>
              <a:rPr lang="en-US" altLang="ko-KR" sz="1200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-&gt; </a:t>
            </a:r>
            <a:r>
              <a:rPr lang="ko-KR" altLang="en-US" sz="1200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클라우드 서버 전송</a:t>
            </a:r>
            <a:endParaRPr lang="en-US" altLang="ko-KR" sz="1200" kern="0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695960" indent="-695960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ko-KR" altLang="en-US" sz="1200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스마트폰 앱을 통해 음성 방송 등록 </a:t>
            </a:r>
            <a:r>
              <a:rPr lang="en-US" altLang="ko-KR" sz="1200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 </a:t>
            </a:r>
            <a:r>
              <a:rPr lang="ko-KR" altLang="en-US" sz="1200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방송 녹음 </a:t>
            </a:r>
            <a:r>
              <a:rPr lang="en-US" altLang="ko-KR" sz="1200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-&gt; </a:t>
            </a:r>
            <a:r>
              <a:rPr lang="ko-KR" altLang="en-US" sz="1200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확인 </a:t>
            </a:r>
            <a:r>
              <a:rPr lang="en-US" altLang="ko-KR" sz="1200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-&gt; </a:t>
            </a:r>
            <a:r>
              <a:rPr lang="ko-KR" altLang="en-US" sz="1200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즉시방송</a:t>
            </a:r>
            <a:r>
              <a:rPr lang="en-US" altLang="ko-KR" sz="1200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예약방송 </a:t>
            </a:r>
            <a:r>
              <a:rPr lang="en-US" altLang="ko-KR" sz="1200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-&gt; </a:t>
            </a:r>
            <a:r>
              <a:rPr lang="ko-KR" altLang="en-US" sz="1200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클라우드 서버 전송</a:t>
            </a:r>
            <a:endParaRPr lang="en-US" altLang="ko-KR" sz="1200" kern="0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695960" indent="-695960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ko-KR" altLang="en-US" sz="1200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등록된 방송은 클라우드 서버를 거쳐 아이브로드 로컬서버의 내장 스피커와 외부 스피커를 통해 </a:t>
            </a:r>
            <a:endParaRPr lang="en-US" altLang="ko-KR" sz="1200" kern="0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200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        기존 방송을 듣고 있다가 예약방송으로 전환되어 방송 진행 </a:t>
            </a:r>
            <a:r>
              <a:rPr lang="en-US" altLang="ko-KR" sz="1200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=&gt; </a:t>
            </a:r>
            <a:r>
              <a:rPr lang="ko-KR" altLang="en-US" sz="1200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이후 기존 방송으로 복귀</a:t>
            </a:r>
            <a:endParaRPr lang="ko-KR" altLang="en-US" sz="1200" dirty="0"/>
          </a:p>
        </p:txBody>
      </p: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E550CE7A-6689-4747-913E-DF8A14AAA37C}"/>
              </a:ext>
            </a:extLst>
          </p:cNvPr>
          <p:cNvGrpSpPr/>
          <p:nvPr/>
        </p:nvGrpSpPr>
        <p:grpSpPr>
          <a:xfrm>
            <a:off x="2611944" y="2253466"/>
            <a:ext cx="2252412" cy="1234011"/>
            <a:chOff x="2611944" y="2253466"/>
            <a:chExt cx="2252412" cy="1234011"/>
          </a:xfrm>
        </p:grpSpPr>
        <p:pic>
          <p:nvPicPr>
            <p:cNvPr id="9" name="그림 97">
              <a:extLst>
                <a:ext uri="{FF2B5EF4-FFF2-40B4-BE49-F238E27FC236}">
                  <a16:creationId xmlns:a16="http://schemas.microsoft.com/office/drawing/2014/main" id="{D56F70EA-1C0C-4300-810A-655199B8CFD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57938" y="2253466"/>
              <a:ext cx="1906418" cy="990226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화살표: 오른쪽 9">
              <a:extLst>
                <a:ext uri="{FF2B5EF4-FFF2-40B4-BE49-F238E27FC236}">
                  <a16:creationId xmlns:a16="http://schemas.microsoft.com/office/drawing/2014/main" id="{194A599F-C2E8-47A5-8038-2CDDA63774B2}"/>
                </a:ext>
              </a:extLst>
            </p:cNvPr>
            <p:cNvSpPr/>
            <p:nvPr/>
          </p:nvSpPr>
          <p:spPr>
            <a:xfrm>
              <a:off x="2611944" y="2802194"/>
              <a:ext cx="250722" cy="154858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75EE695-0858-4DC3-8E28-F289A76342E4}"/>
                </a:ext>
              </a:extLst>
            </p:cNvPr>
            <p:cNvSpPr txBox="1"/>
            <p:nvPr/>
          </p:nvSpPr>
          <p:spPr>
            <a:xfrm>
              <a:off x="3247091" y="3241256"/>
              <a:ext cx="146867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000" b="1" dirty="0"/>
                <a:t>EYEBROAD Cloud Server</a:t>
              </a:r>
              <a:endParaRPr lang="ko-KR" altLang="en-US" sz="1000" b="1" dirty="0"/>
            </a:p>
          </p:txBody>
        </p:sp>
      </p:grp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616E8940-121D-4FDA-B045-BC157D99E20E}"/>
              </a:ext>
            </a:extLst>
          </p:cNvPr>
          <p:cNvGrpSpPr/>
          <p:nvPr/>
        </p:nvGrpSpPr>
        <p:grpSpPr>
          <a:xfrm>
            <a:off x="627069" y="1063805"/>
            <a:ext cx="1792056" cy="4081229"/>
            <a:chOff x="627069" y="1063805"/>
            <a:chExt cx="1792056" cy="4081229"/>
          </a:xfrm>
        </p:grpSpPr>
        <p:pic>
          <p:nvPicPr>
            <p:cNvPr id="6" name="그림 5" descr="스크린샷이(가) 표시된 사진&#10;&#10;매우 높은 신뢰도로 생성된 설명">
              <a:extLst>
                <a:ext uri="{FF2B5EF4-FFF2-40B4-BE49-F238E27FC236}">
                  <a16:creationId xmlns:a16="http://schemas.microsoft.com/office/drawing/2014/main" id="{9A5C96A5-51C4-4117-B91F-094F586B8CF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27069" y="1063805"/>
              <a:ext cx="1792056" cy="378104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F41283D-F774-4948-ACD5-E239F89C3ADF}"/>
                </a:ext>
              </a:extLst>
            </p:cNvPr>
            <p:cNvSpPr txBox="1"/>
            <p:nvPr/>
          </p:nvSpPr>
          <p:spPr>
            <a:xfrm>
              <a:off x="1001960" y="4898813"/>
              <a:ext cx="1042273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000" b="1" dirty="0"/>
                <a:t>EYEBROAD App.</a:t>
              </a:r>
              <a:endParaRPr lang="ko-KR" altLang="en-US" sz="1000" b="1" dirty="0"/>
            </a:p>
          </p:txBody>
        </p:sp>
      </p:grp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170BEE05-EF1C-45FB-B086-CFBB0F9AC302}"/>
              </a:ext>
            </a:extLst>
          </p:cNvPr>
          <p:cNvGrpSpPr/>
          <p:nvPr/>
        </p:nvGrpSpPr>
        <p:grpSpPr>
          <a:xfrm>
            <a:off x="4983297" y="2049672"/>
            <a:ext cx="4437488" cy="2343196"/>
            <a:chOff x="4983297" y="2049672"/>
            <a:chExt cx="4437488" cy="2343196"/>
          </a:xfrm>
        </p:grpSpPr>
        <p:pic>
          <p:nvPicPr>
            <p:cNvPr id="7" name="그림 개체 틀 10">
              <a:extLst>
                <a:ext uri="{FF2B5EF4-FFF2-40B4-BE49-F238E27FC236}">
                  <a16:creationId xmlns:a16="http://schemas.microsoft.com/office/drawing/2014/main" id="{B04EBD20-2DC6-442D-83E9-2F6C1082F67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334772" y="2049672"/>
              <a:ext cx="4086013" cy="2043006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8" name="그래픽 7" descr="스피커">
              <a:extLst>
                <a:ext uri="{FF2B5EF4-FFF2-40B4-BE49-F238E27FC236}">
                  <a16:creationId xmlns:a16="http://schemas.microsoft.com/office/drawing/2014/main" id="{A435DF33-F1A3-4C5D-A082-6FB893FFD52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334772" y="3126658"/>
              <a:ext cx="1186757" cy="1186757"/>
            </a:xfrm>
            <a:prstGeom prst="rect">
              <a:avLst/>
            </a:prstGeom>
          </p:spPr>
        </p:pic>
        <p:sp>
          <p:nvSpPr>
            <p:cNvPr id="11" name="화살표: 오른쪽 10">
              <a:extLst>
                <a:ext uri="{FF2B5EF4-FFF2-40B4-BE49-F238E27FC236}">
                  <a16:creationId xmlns:a16="http://schemas.microsoft.com/office/drawing/2014/main" id="{B1196616-E10D-4D3F-AC14-D35539F7A5B8}"/>
                </a:ext>
              </a:extLst>
            </p:cNvPr>
            <p:cNvSpPr/>
            <p:nvPr/>
          </p:nvSpPr>
          <p:spPr>
            <a:xfrm>
              <a:off x="4983297" y="2799736"/>
              <a:ext cx="250722" cy="154858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D634A21-BD87-4B2B-8091-C4AB902F269F}"/>
                </a:ext>
              </a:extLst>
            </p:cNvPr>
            <p:cNvSpPr txBox="1"/>
            <p:nvPr/>
          </p:nvSpPr>
          <p:spPr>
            <a:xfrm>
              <a:off x="6856641" y="4146647"/>
              <a:ext cx="146706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000" b="1" dirty="0"/>
                <a:t>EYEBROAD Local Server</a:t>
              </a:r>
              <a:endParaRPr lang="ko-KR" altLang="en-US" sz="10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817736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 descr="NH5KKKNS61.jpg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46" b="18846"/>
          <a:stretch>
            <a:fillRect/>
          </a:stretch>
        </p:blipFill>
        <p:spPr/>
      </p:pic>
      <p:sp>
        <p:nvSpPr>
          <p:cNvPr id="12" name="Oval 11"/>
          <p:cNvSpPr/>
          <p:nvPr/>
        </p:nvSpPr>
        <p:spPr>
          <a:xfrm flipH="1">
            <a:off x="2248773" y="4719716"/>
            <a:ext cx="413837" cy="41394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4299" tIns="37150" rIns="74299" bIns="37150" rtlCol="0" anchor="ctr"/>
          <a:lstStyle/>
          <a:p>
            <a:pPr algn="ctr"/>
            <a:endParaRPr lang="en-AU" sz="1300" dirty="0">
              <a:solidFill>
                <a:schemeClr val="bg1"/>
              </a:solidFill>
              <a:latin typeface="Open Sans"/>
              <a:cs typeface="Open Sans"/>
            </a:endParaRPr>
          </a:p>
        </p:txBody>
      </p:sp>
      <p:sp>
        <p:nvSpPr>
          <p:cNvPr id="13" name="Text Placeholder 33"/>
          <p:cNvSpPr txBox="1">
            <a:spLocks/>
          </p:cNvSpPr>
          <p:nvPr/>
        </p:nvSpPr>
        <p:spPr>
          <a:xfrm>
            <a:off x="2771997" y="4807011"/>
            <a:ext cx="1668727" cy="18325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5000"/>
              </a:lnSpc>
              <a:spcBef>
                <a:spcPts val="0"/>
              </a:spcBef>
              <a:buNone/>
            </a:pPr>
            <a:r>
              <a:rPr lang="en-US" sz="1057" dirty="0">
                <a:latin typeface="Lato Regular"/>
                <a:cs typeface="Lato Regular"/>
              </a:rPr>
              <a:t>eyevacs@siliconbridge.co.kr</a:t>
            </a:r>
            <a:endParaRPr lang="en-AU" sz="1057" dirty="0">
              <a:latin typeface="Lato Regular"/>
              <a:cs typeface="Lato Regular"/>
            </a:endParaRPr>
          </a:p>
        </p:txBody>
      </p:sp>
      <p:sp>
        <p:nvSpPr>
          <p:cNvPr id="19" name="Text Placeholder 33"/>
          <p:cNvSpPr txBox="1">
            <a:spLocks/>
          </p:cNvSpPr>
          <p:nvPr/>
        </p:nvSpPr>
        <p:spPr>
          <a:xfrm>
            <a:off x="5278439" y="4807011"/>
            <a:ext cx="846386" cy="18325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5000"/>
              </a:lnSpc>
              <a:spcBef>
                <a:spcPts val="0"/>
              </a:spcBef>
              <a:buNone/>
            </a:pPr>
            <a:r>
              <a:rPr lang="en-AU" sz="1057" dirty="0">
                <a:latin typeface="Lato Regular"/>
                <a:cs typeface="Lato Regular"/>
              </a:rPr>
              <a:t>02-6281-8080</a:t>
            </a:r>
          </a:p>
        </p:txBody>
      </p:sp>
      <p:sp>
        <p:nvSpPr>
          <p:cNvPr id="21" name="Oval 20"/>
          <p:cNvSpPr/>
          <p:nvPr/>
        </p:nvSpPr>
        <p:spPr>
          <a:xfrm flipH="1">
            <a:off x="4751826" y="4719716"/>
            <a:ext cx="413837" cy="41394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4299" tIns="37150" rIns="74299" bIns="37150" rtlCol="0" anchor="ctr"/>
          <a:lstStyle/>
          <a:p>
            <a:pPr algn="ctr"/>
            <a:endParaRPr lang="en-US" sz="1300" dirty="0">
              <a:solidFill>
                <a:schemeClr val="bg1"/>
              </a:solidFill>
              <a:latin typeface="Open Sans"/>
              <a:cs typeface="Open Sans"/>
            </a:endParaRPr>
          </a:p>
        </p:txBody>
      </p:sp>
      <p:sp>
        <p:nvSpPr>
          <p:cNvPr id="27" name="Text Placeholder 33"/>
          <p:cNvSpPr txBox="1">
            <a:spLocks/>
          </p:cNvSpPr>
          <p:nvPr/>
        </p:nvSpPr>
        <p:spPr>
          <a:xfrm>
            <a:off x="6870667" y="4807010"/>
            <a:ext cx="2635337" cy="18325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5000"/>
              </a:lnSpc>
              <a:spcBef>
                <a:spcPts val="0"/>
              </a:spcBef>
              <a:buNone/>
            </a:pPr>
            <a:r>
              <a:rPr lang="en-AU" sz="1057" dirty="0">
                <a:latin typeface="Lato Regular"/>
                <a:cs typeface="Lato Regular"/>
                <a:hlinkClick r:id="rId3"/>
              </a:rPr>
              <a:t>www.siliconbridge.co.kr</a:t>
            </a:r>
            <a:r>
              <a:rPr lang="en-AU" sz="1057" dirty="0">
                <a:latin typeface="Lato Regular"/>
                <a:cs typeface="Lato Regular"/>
              </a:rPr>
              <a:t> / </a:t>
            </a:r>
            <a:r>
              <a:rPr lang="en-AU" sz="1057" dirty="0">
                <a:latin typeface="Lato Regular"/>
                <a:cs typeface="Lato Regular"/>
                <a:hlinkClick r:id="rId4"/>
              </a:rPr>
              <a:t>www.eyevacs.com</a:t>
            </a:r>
            <a:r>
              <a:rPr lang="en-AU" sz="1057" dirty="0">
                <a:latin typeface="Lato Regular"/>
                <a:cs typeface="Lato Regular"/>
              </a:rPr>
              <a:t> </a:t>
            </a:r>
          </a:p>
        </p:txBody>
      </p:sp>
      <p:sp>
        <p:nvSpPr>
          <p:cNvPr id="28" name="Oval 27"/>
          <p:cNvSpPr/>
          <p:nvPr/>
        </p:nvSpPr>
        <p:spPr>
          <a:xfrm flipH="1">
            <a:off x="6348327" y="4731335"/>
            <a:ext cx="413837" cy="41394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4299" tIns="37150" rIns="74299" bIns="37150" rtlCol="0" anchor="ctr"/>
          <a:lstStyle/>
          <a:p>
            <a:pPr algn="ctr"/>
            <a:endParaRPr lang="en-AU" sz="1300" dirty="0">
              <a:solidFill>
                <a:schemeClr val="bg1"/>
              </a:solidFill>
              <a:latin typeface="Open Sans"/>
              <a:cs typeface="Open Sans"/>
            </a:endParaRPr>
          </a:p>
        </p:txBody>
      </p:sp>
      <p:sp>
        <p:nvSpPr>
          <p:cNvPr id="30" name="Freeform 107"/>
          <p:cNvSpPr>
            <a:spLocks/>
          </p:cNvSpPr>
          <p:nvPr/>
        </p:nvSpPr>
        <p:spPr bwMode="auto">
          <a:xfrm>
            <a:off x="4864425" y="4812139"/>
            <a:ext cx="190115" cy="200026"/>
          </a:xfrm>
          <a:custGeom>
            <a:avLst/>
            <a:gdLst/>
            <a:ahLst/>
            <a:cxnLst>
              <a:cxn ang="0">
                <a:pos x="104" y="88"/>
              </a:cxn>
              <a:cxn ang="0">
                <a:pos x="103" y="87"/>
              </a:cxn>
              <a:cxn ang="0">
                <a:pos x="78" y="76"/>
              </a:cxn>
              <a:cxn ang="0">
                <a:pos x="77" y="76"/>
              </a:cxn>
              <a:cxn ang="0">
                <a:pos x="64" y="86"/>
              </a:cxn>
              <a:cxn ang="0">
                <a:pos x="41" y="67"/>
              </a:cxn>
              <a:cxn ang="0">
                <a:pos x="26" y="44"/>
              </a:cxn>
              <a:cxn ang="0">
                <a:pos x="37" y="30"/>
              </a:cxn>
              <a:cxn ang="0">
                <a:pos x="30" y="4"/>
              </a:cxn>
              <a:cxn ang="0">
                <a:pos x="29" y="4"/>
              </a:cxn>
              <a:cxn ang="0">
                <a:pos x="18" y="0"/>
              </a:cxn>
              <a:cxn ang="0">
                <a:pos x="16" y="2"/>
              </a:cxn>
              <a:cxn ang="0">
                <a:pos x="3" y="14"/>
              </a:cxn>
              <a:cxn ang="0">
                <a:pos x="26" y="83"/>
              </a:cxn>
              <a:cxn ang="0">
                <a:pos x="89" y="113"/>
              </a:cxn>
              <a:cxn ang="0">
                <a:pos x="89" y="113"/>
              </a:cxn>
              <a:cxn ang="0">
                <a:pos x="90" y="112"/>
              </a:cxn>
              <a:cxn ang="0">
                <a:pos x="104" y="101"/>
              </a:cxn>
              <a:cxn ang="0">
                <a:pos x="104" y="88"/>
              </a:cxn>
            </a:cxnLst>
            <a:rect l="0" t="0" r="r" b="b"/>
            <a:pathLst>
              <a:path w="108" h="114">
                <a:moveTo>
                  <a:pt x="104" y="88"/>
                </a:moveTo>
                <a:cubicBezTo>
                  <a:pt x="103" y="87"/>
                  <a:pt x="103" y="87"/>
                  <a:pt x="103" y="87"/>
                </a:cubicBezTo>
                <a:cubicBezTo>
                  <a:pt x="101" y="83"/>
                  <a:pt x="80" y="76"/>
                  <a:pt x="78" y="76"/>
                </a:cubicBezTo>
                <a:cubicBezTo>
                  <a:pt x="77" y="76"/>
                  <a:pt x="77" y="76"/>
                  <a:pt x="77" y="76"/>
                </a:cubicBezTo>
                <a:cubicBezTo>
                  <a:pt x="74" y="77"/>
                  <a:pt x="70" y="80"/>
                  <a:pt x="64" y="86"/>
                </a:cubicBezTo>
                <a:cubicBezTo>
                  <a:pt x="56" y="82"/>
                  <a:pt x="46" y="73"/>
                  <a:pt x="41" y="67"/>
                </a:cubicBezTo>
                <a:cubicBezTo>
                  <a:pt x="35" y="61"/>
                  <a:pt x="29" y="51"/>
                  <a:pt x="26" y="44"/>
                </a:cubicBezTo>
                <a:cubicBezTo>
                  <a:pt x="34" y="37"/>
                  <a:pt x="37" y="34"/>
                  <a:pt x="37" y="30"/>
                </a:cubicBezTo>
                <a:cubicBezTo>
                  <a:pt x="38" y="29"/>
                  <a:pt x="34" y="7"/>
                  <a:pt x="30" y="4"/>
                </a:cubicBezTo>
                <a:cubicBezTo>
                  <a:pt x="29" y="4"/>
                  <a:pt x="29" y="4"/>
                  <a:pt x="29" y="4"/>
                </a:cubicBezTo>
                <a:cubicBezTo>
                  <a:pt x="26" y="2"/>
                  <a:pt x="23" y="0"/>
                  <a:pt x="18" y="0"/>
                </a:cubicBezTo>
                <a:cubicBezTo>
                  <a:pt x="17" y="1"/>
                  <a:pt x="16" y="1"/>
                  <a:pt x="16" y="2"/>
                </a:cubicBezTo>
                <a:cubicBezTo>
                  <a:pt x="13" y="3"/>
                  <a:pt x="6" y="8"/>
                  <a:pt x="3" y="14"/>
                </a:cubicBezTo>
                <a:cubicBezTo>
                  <a:pt x="1" y="18"/>
                  <a:pt x="0" y="53"/>
                  <a:pt x="26" y="83"/>
                </a:cubicBezTo>
                <a:cubicBezTo>
                  <a:pt x="52" y="112"/>
                  <a:pt x="84" y="114"/>
                  <a:pt x="89" y="113"/>
                </a:cubicBezTo>
                <a:cubicBezTo>
                  <a:pt x="89" y="113"/>
                  <a:pt x="89" y="113"/>
                  <a:pt x="89" y="113"/>
                </a:cubicBezTo>
                <a:cubicBezTo>
                  <a:pt x="90" y="112"/>
                  <a:pt x="90" y="112"/>
                  <a:pt x="90" y="112"/>
                </a:cubicBezTo>
                <a:cubicBezTo>
                  <a:pt x="96" y="110"/>
                  <a:pt x="102" y="104"/>
                  <a:pt x="104" y="101"/>
                </a:cubicBezTo>
                <a:cubicBezTo>
                  <a:pt x="108" y="97"/>
                  <a:pt x="105" y="91"/>
                  <a:pt x="104" y="88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37157" tIns="18579" rIns="37157" bIns="18579" numCol="1" anchor="t" anchorCtr="0" compatLnSpc="1">
            <a:prstTxWarp prst="textNoShape">
              <a:avLst/>
            </a:prstTxWarp>
          </a:bodyPr>
          <a:lstStyle/>
          <a:p>
            <a:endParaRPr lang="en-US" sz="644"/>
          </a:p>
        </p:txBody>
      </p:sp>
      <p:sp>
        <p:nvSpPr>
          <p:cNvPr id="31" name="Freeform 78"/>
          <p:cNvSpPr>
            <a:spLocks noEditPoints="1"/>
          </p:cNvSpPr>
          <p:nvPr/>
        </p:nvSpPr>
        <p:spPr bwMode="auto">
          <a:xfrm>
            <a:off x="6453705" y="4823523"/>
            <a:ext cx="207721" cy="207802"/>
          </a:xfrm>
          <a:custGeom>
            <a:avLst/>
            <a:gdLst/>
            <a:ahLst/>
            <a:cxnLst>
              <a:cxn ang="0">
                <a:pos x="59" y="54"/>
              </a:cxn>
              <a:cxn ang="0">
                <a:pos x="53" y="59"/>
              </a:cxn>
              <a:cxn ang="0">
                <a:pos x="45" y="62"/>
              </a:cxn>
              <a:cxn ang="0">
                <a:pos x="38" y="59"/>
              </a:cxn>
              <a:cxn ang="0">
                <a:pos x="30" y="51"/>
              </a:cxn>
              <a:cxn ang="0">
                <a:pos x="27" y="43"/>
              </a:cxn>
              <a:cxn ang="0">
                <a:pos x="30" y="36"/>
              </a:cxn>
              <a:cxn ang="0">
                <a:pos x="27" y="32"/>
              </a:cxn>
              <a:cxn ang="0">
                <a:pos x="19" y="36"/>
              </a:cxn>
              <a:cxn ang="0">
                <a:pos x="11" y="32"/>
              </a:cxn>
              <a:cxn ang="0">
                <a:pos x="3" y="24"/>
              </a:cxn>
              <a:cxn ang="0">
                <a:pos x="0" y="17"/>
              </a:cxn>
              <a:cxn ang="0">
                <a:pos x="3" y="9"/>
              </a:cxn>
              <a:cxn ang="0">
                <a:pos x="9" y="3"/>
              </a:cxn>
              <a:cxn ang="0">
                <a:pos x="17" y="0"/>
              </a:cxn>
              <a:cxn ang="0">
                <a:pos x="24" y="4"/>
              </a:cxn>
              <a:cxn ang="0">
                <a:pos x="32" y="11"/>
              </a:cxn>
              <a:cxn ang="0">
                <a:pos x="35" y="19"/>
              </a:cxn>
              <a:cxn ang="0">
                <a:pos x="32" y="27"/>
              </a:cxn>
              <a:cxn ang="0">
                <a:pos x="35" y="30"/>
              </a:cxn>
              <a:cxn ang="0">
                <a:pos x="43" y="27"/>
              </a:cxn>
              <a:cxn ang="0">
                <a:pos x="51" y="30"/>
              </a:cxn>
              <a:cxn ang="0">
                <a:pos x="59" y="38"/>
              </a:cxn>
              <a:cxn ang="0">
                <a:pos x="62" y="46"/>
              </a:cxn>
              <a:cxn ang="0">
                <a:pos x="59" y="54"/>
              </a:cxn>
              <a:cxn ang="0">
                <a:pos x="27" y="17"/>
              </a:cxn>
              <a:cxn ang="0">
                <a:pos x="19" y="9"/>
              </a:cxn>
              <a:cxn ang="0">
                <a:pos x="17" y="8"/>
              </a:cxn>
              <a:cxn ang="0">
                <a:pos x="14" y="9"/>
              </a:cxn>
              <a:cxn ang="0">
                <a:pos x="8" y="14"/>
              </a:cxn>
              <a:cxn ang="0">
                <a:pos x="7" y="17"/>
              </a:cxn>
              <a:cxn ang="0">
                <a:pos x="8" y="19"/>
              </a:cxn>
              <a:cxn ang="0">
                <a:pos x="16" y="27"/>
              </a:cxn>
              <a:cxn ang="0">
                <a:pos x="19" y="28"/>
              </a:cxn>
              <a:cxn ang="0">
                <a:pos x="22" y="27"/>
              </a:cxn>
              <a:cxn ang="0">
                <a:pos x="19" y="23"/>
              </a:cxn>
              <a:cxn ang="0">
                <a:pos x="23" y="19"/>
              </a:cxn>
              <a:cxn ang="0">
                <a:pos x="27" y="22"/>
              </a:cxn>
              <a:cxn ang="0">
                <a:pos x="28" y="19"/>
              </a:cxn>
              <a:cxn ang="0">
                <a:pos x="27" y="17"/>
              </a:cxn>
              <a:cxn ang="0">
                <a:pos x="54" y="43"/>
              </a:cxn>
              <a:cxn ang="0">
                <a:pos x="46" y="35"/>
              </a:cxn>
              <a:cxn ang="0">
                <a:pos x="43" y="34"/>
              </a:cxn>
              <a:cxn ang="0">
                <a:pos x="40" y="36"/>
              </a:cxn>
              <a:cxn ang="0">
                <a:pos x="43" y="40"/>
              </a:cxn>
              <a:cxn ang="0">
                <a:pos x="40" y="43"/>
              </a:cxn>
              <a:cxn ang="0">
                <a:pos x="35" y="41"/>
              </a:cxn>
              <a:cxn ang="0">
                <a:pos x="34" y="43"/>
              </a:cxn>
              <a:cxn ang="0">
                <a:pos x="35" y="46"/>
              </a:cxn>
              <a:cxn ang="0">
                <a:pos x="43" y="54"/>
              </a:cxn>
              <a:cxn ang="0">
                <a:pos x="45" y="55"/>
              </a:cxn>
              <a:cxn ang="0">
                <a:pos x="48" y="54"/>
              </a:cxn>
              <a:cxn ang="0">
                <a:pos x="54" y="48"/>
              </a:cxn>
              <a:cxn ang="0">
                <a:pos x="55" y="46"/>
              </a:cxn>
              <a:cxn ang="0">
                <a:pos x="54" y="43"/>
              </a:cxn>
            </a:cxnLst>
            <a:rect l="0" t="0" r="r" b="b"/>
            <a:pathLst>
              <a:path w="62" h="62">
                <a:moveTo>
                  <a:pt x="59" y="54"/>
                </a:moveTo>
                <a:cubicBezTo>
                  <a:pt x="53" y="59"/>
                  <a:pt x="53" y="59"/>
                  <a:pt x="53" y="59"/>
                </a:cubicBezTo>
                <a:cubicBezTo>
                  <a:pt x="51" y="61"/>
                  <a:pt x="48" y="62"/>
                  <a:pt x="45" y="62"/>
                </a:cubicBezTo>
                <a:cubicBezTo>
                  <a:pt x="43" y="62"/>
                  <a:pt x="40" y="61"/>
                  <a:pt x="38" y="59"/>
                </a:cubicBezTo>
                <a:cubicBezTo>
                  <a:pt x="30" y="51"/>
                  <a:pt x="30" y="51"/>
                  <a:pt x="30" y="51"/>
                </a:cubicBezTo>
                <a:cubicBezTo>
                  <a:pt x="28" y="49"/>
                  <a:pt x="27" y="46"/>
                  <a:pt x="27" y="43"/>
                </a:cubicBezTo>
                <a:cubicBezTo>
                  <a:pt x="27" y="40"/>
                  <a:pt x="28" y="38"/>
                  <a:pt x="30" y="36"/>
                </a:cubicBezTo>
                <a:cubicBezTo>
                  <a:pt x="27" y="32"/>
                  <a:pt x="27" y="32"/>
                  <a:pt x="27" y="32"/>
                </a:cubicBezTo>
                <a:cubicBezTo>
                  <a:pt x="25" y="34"/>
                  <a:pt x="22" y="36"/>
                  <a:pt x="19" y="36"/>
                </a:cubicBezTo>
                <a:cubicBezTo>
                  <a:pt x="16" y="36"/>
                  <a:pt x="13" y="34"/>
                  <a:pt x="11" y="32"/>
                </a:cubicBezTo>
                <a:cubicBezTo>
                  <a:pt x="3" y="24"/>
                  <a:pt x="3" y="24"/>
                  <a:pt x="3" y="24"/>
                </a:cubicBezTo>
                <a:cubicBezTo>
                  <a:pt x="1" y="22"/>
                  <a:pt x="0" y="20"/>
                  <a:pt x="0" y="17"/>
                </a:cubicBezTo>
                <a:cubicBezTo>
                  <a:pt x="0" y="14"/>
                  <a:pt x="1" y="11"/>
                  <a:pt x="3" y="9"/>
                </a:cubicBezTo>
                <a:cubicBezTo>
                  <a:pt x="9" y="3"/>
                  <a:pt x="9" y="3"/>
                  <a:pt x="9" y="3"/>
                </a:cubicBezTo>
                <a:cubicBezTo>
                  <a:pt x="11" y="1"/>
                  <a:pt x="14" y="0"/>
                  <a:pt x="17" y="0"/>
                </a:cubicBezTo>
                <a:cubicBezTo>
                  <a:pt x="19" y="0"/>
                  <a:pt x="22" y="1"/>
                  <a:pt x="24" y="4"/>
                </a:cubicBezTo>
                <a:cubicBezTo>
                  <a:pt x="32" y="11"/>
                  <a:pt x="32" y="11"/>
                  <a:pt x="32" y="11"/>
                </a:cubicBezTo>
                <a:cubicBezTo>
                  <a:pt x="34" y="13"/>
                  <a:pt x="35" y="16"/>
                  <a:pt x="35" y="19"/>
                </a:cubicBezTo>
                <a:cubicBezTo>
                  <a:pt x="35" y="22"/>
                  <a:pt x="34" y="25"/>
                  <a:pt x="32" y="27"/>
                </a:cubicBezTo>
                <a:cubicBezTo>
                  <a:pt x="35" y="30"/>
                  <a:pt x="35" y="30"/>
                  <a:pt x="35" y="30"/>
                </a:cubicBezTo>
                <a:cubicBezTo>
                  <a:pt x="37" y="28"/>
                  <a:pt x="40" y="27"/>
                  <a:pt x="43" y="27"/>
                </a:cubicBezTo>
                <a:cubicBezTo>
                  <a:pt x="46" y="27"/>
                  <a:pt x="49" y="28"/>
                  <a:pt x="51" y="30"/>
                </a:cubicBezTo>
                <a:cubicBezTo>
                  <a:pt x="59" y="38"/>
                  <a:pt x="59" y="38"/>
                  <a:pt x="59" y="38"/>
                </a:cubicBezTo>
                <a:cubicBezTo>
                  <a:pt x="61" y="40"/>
                  <a:pt x="62" y="43"/>
                  <a:pt x="62" y="46"/>
                </a:cubicBezTo>
                <a:cubicBezTo>
                  <a:pt x="62" y="49"/>
                  <a:pt x="61" y="52"/>
                  <a:pt x="59" y="54"/>
                </a:cubicBezTo>
                <a:close/>
                <a:moveTo>
                  <a:pt x="27" y="17"/>
                </a:moveTo>
                <a:cubicBezTo>
                  <a:pt x="19" y="9"/>
                  <a:pt x="19" y="9"/>
                  <a:pt x="19" y="9"/>
                </a:cubicBezTo>
                <a:cubicBezTo>
                  <a:pt x="18" y="8"/>
                  <a:pt x="18" y="8"/>
                  <a:pt x="17" y="8"/>
                </a:cubicBezTo>
                <a:cubicBezTo>
                  <a:pt x="16" y="8"/>
                  <a:pt x="15" y="8"/>
                  <a:pt x="14" y="9"/>
                </a:cubicBezTo>
                <a:cubicBezTo>
                  <a:pt x="8" y="14"/>
                  <a:pt x="8" y="14"/>
                  <a:pt x="8" y="14"/>
                </a:cubicBezTo>
                <a:cubicBezTo>
                  <a:pt x="8" y="15"/>
                  <a:pt x="7" y="16"/>
                  <a:pt x="7" y="17"/>
                </a:cubicBezTo>
                <a:cubicBezTo>
                  <a:pt x="7" y="18"/>
                  <a:pt x="8" y="19"/>
                  <a:pt x="8" y="19"/>
                </a:cubicBezTo>
                <a:cubicBezTo>
                  <a:pt x="16" y="27"/>
                  <a:pt x="16" y="27"/>
                  <a:pt x="16" y="27"/>
                </a:cubicBezTo>
                <a:cubicBezTo>
                  <a:pt x="17" y="28"/>
                  <a:pt x="18" y="28"/>
                  <a:pt x="19" y="28"/>
                </a:cubicBezTo>
                <a:cubicBezTo>
                  <a:pt x="20" y="28"/>
                  <a:pt x="21" y="28"/>
                  <a:pt x="22" y="27"/>
                </a:cubicBezTo>
                <a:cubicBezTo>
                  <a:pt x="20" y="26"/>
                  <a:pt x="19" y="25"/>
                  <a:pt x="19" y="23"/>
                </a:cubicBezTo>
                <a:cubicBezTo>
                  <a:pt x="19" y="21"/>
                  <a:pt x="21" y="19"/>
                  <a:pt x="23" y="19"/>
                </a:cubicBezTo>
                <a:cubicBezTo>
                  <a:pt x="24" y="19"/>
                  <a:pt x="26" y="21"/>
                  <a:pt x="27" y="22"/>
                </a:cubicBezTo>
                <a:cubicBezTo>
                  <a:pt x="28" y="21"/>
                  <a:pt x="28" y="20"/>
                  <a:pt x="28" y="19"/>
                </a:cubicBezTo>
                <a:cubicBezTo>
                  <a:pt x="28" y="18"/>
                  <a:pt x="28" y="17"/>
                  <a:pt x="27" y="17"/>
                </a:cubicBezTo>
                <a:close/>
                <a:moveTo>
                  <a:pt x="54" y="43"/>
                </a:moveTo>
                <a:cubicBezTo>
                  <a:pt x="46" y="35"/>
                  <a:pt x="46" y="35"/>
                  <a:pt x="46" y="35"/>
                </a:cubicBezTo>
                <a:cubicBezTo>
                  <a:pt x="45" y="35"/>
                  <a:pt x="44" y="34"/>
                  <a:pt x="43" y="34"/>
                </a:cubicBezTo>
                <a:cubicBezTo>
                  <a:pt x="42" y="34"/>
                  <a:pt x="41" y="35"/>
                  <a:pt x="40" y="36"/>
                </a:cubicBezTo>
                <a:cubicBezTo>
                  <a:pt x="42" y="37"/>
                  <a:pt x="43" y="38"/>
                  <a:pt x="43" y="40"/>
                </a:cubicBezTo>
                <a:cubicBezTo>
                  <a:pt x="43" y="42"/>
                  <a:pt x="42" y="43"/>
                  <a:pt x="40" y="43"/>
                </a:cubicBezTo>
                <a:cubicBezTo>
                  <a:pt x="38" y="43"/>
                  <a:pt x="37" y="42"/>
                  <a:pt x="35" y="41"/>
                </a:cubicBezTo>
                <a:cubicBezTo>
                  <a:pt x="34" y="41"/>
                  <a:pt x="34" y="42"/>
                  <a:pt x="34" y="43"/>
                </a:cubicBezTo>
                <a:cubicBezTo>
                  <a:pt x="34" y="44"/>
                  <a:pt x="34" y="45"/>
                  <a:pt x="35" y="46"/>
                </a:cubicBezTo>
                <a:cubicBezTo>
                  <a:pt x="43" y="54"/>
                  <a:pt x="43" y="54"/>
                  <a:pt x="43" y="54"/>
                </a:cubicBezTo>
                <a:cubicBezTo>
                  <a:pt x="44" y="55"/>
                  <a:pt x="45" y="55"/>
                  <a:pt x="45" y="55"/>
                </a:cubicBezTo>
                <a:cubicBezTo>
                  <a:pt x="46" y="55"/>
                  <a:pt x="47" y="55"/>
                  <a:pt x="48" y="54"/>
                </a:cubicBezTo>
                <a:cubicBezTo>
                  <a:pt x="54" y="48"/>
                  <a:pt x="54" y="48"/>
                  <a:pt x="54" y="48"/>
                </a:cubicBezTo>
                <a:cubicBezTo>
                  <a:pt x="54" y="48"/>
                  <a:pt x="55" y="47"/>
                  <a:pt x="55" y="46"/>
                </a:cubicBezTo>
                <a:cubicBezTo>
                  <a:pt x="55" y="45"/>
                  <a:pt x="54" y="44"/>
                  <a:pt x="54" y="43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37157" tIns="18579" rIns="37157" bIns="18579" numCol="1" anchor="t" anchorCtr="0" compatLnSpc="1">
            <a:prstTxWarp prst="textNoShape">
              <a:avLst/>
            </a:prstTxWarp>
          </a:bodyPr>
          <a:lstStyle/>
          <a:p>
            <a:endParaRPr lang="en-US" sz="644"/>
          </a:p>
        </p:txBody>
      </p:sp>
      <p:sp>
        <p:nvSpPr>
          <p:cNvPr id="32" name="Freeform 74"/>
          <p:cNvSpPr>
            <a:spLocks noEditPoints="1"/>
          </p:cNvSpPr>
          <p:nvPr/>
        </p:nvSpPr>
        <p:spPr bwMode="auto">
          <a:xfrm>
            <a:off x="2347662" y="4830654"/>
            <a:ext cx="220473" cy="171075"/>
          </a:xfrm>
          <a:custGeom>
            <a:avLst/>
            <a:gdLst/>
            <a:ahLst/>
            <a:cxnLst>
              <a:cxn ang="0">
                <a:pos x="66" y="17"/>
              </a:cxn>
              <a:cxn ang="0">
                <a:pos x="47" y="30"/>
              </a:cxn>
              <a:cxn ang="0">
                <a:pos x="37" y="36"/>
              </a:cxn>
              <a:cxn ang="0">
                <a:pos x="36" y="36"/>
              </a:cxn>
              <a:cxn ang="0">
                <a:pos x="36" y="36"/>
              </a:cxn>
              <a:cxn ang="0">
                <a:pos x="26" y="30"/>
              </a:cxn>
              <a:cxn ang="0">
                <a:pos x="7" y="17"/>
              </a:cxn>
              <a:cxn ang="0">
                <a:pos x="0" y="7"/>
              </a:cxn>
              <a:cxn ang="0">
                <a:pos x="7" y="0"/>
              </a:cxn>
              <a:cxn ang="0">
                <a:pos x="66" y="0"/>
              </a:cxn>
              <a:cxn ang="0">
                <a:pos x="72" y="6"/>
              </a:cxn>
              <a:cxn ang="0">
                <a:pos x="66" y="17"/>
              </a:cxn>
              <a:cxn ang="0">
                <a:pos x="72" y="50"/>
              </a:cxn>
              <a:cxn ang="0">
                <a:pos x="66" y="56"/>
              </a:cxn>
              <a:cxn ang="0">
                <a:pos x="7" y="56"/>
              </a:cxn>
              <a:cxn ang="0">
                <a:pos x="0" y="50"/>
              </a:cxn>
              <a:cxn ang="0">
                <a:pos x="0" y="18"/>
              </a:cxn>
              <a:cxn ang="0">
                <a:pos x="5" y="21"/>
              </a:cxn>
              <a:cxn ang="0">
                <a:pos x="24" y="35"/>
              </a:cxn>
              <a:cxn ang="0">
                <a:pos x="36" y="41"/>
              </a:cxn>
              <a:cxn ang="0">
                <a:pos x="36" y="41"/>
              </a:cxn>
              <a:cxn ang="0">
                <a:pos x="37" y="41"/>
              </a:cxn>
              <a:cxn ang="0">
                <a:pos x="48" y="35"/>
              </a:cxn>
              <a:cxn ang="0">
                <a:pos x="68" y="21"/>
              </a:cxn>
              <a:cxn ang="0">
                <a:pos x="72" y="18"/>
              </a:cxn>
              <a:cxn ang="0">
                <a:pos x="72" y="50"/>
              </a:cxn>
            </a:cxnLst>
            <a:rect l="0" t="0" r="r" b="b"/>
            <a:pathLst>
              <a:path w="72" h="56">
                <a:moveTo>
                  <a:pt x="66" y="17"/>
                </a:moveTo>
                <a:cubicBezTo>
                  <a:pt x="59" y="21"/>
                  <a:pt x="53" y="26"/>
                  <a:pt x="47" y="30"/>
                </a:cubicBezTo>
                <a:cubicBezTo>
                  <a:pt x="44" y="32"/>
                  <a:pt x="40" y="36"/>
                  <a:pt x="37" y="36"/>
                </a:cubicBezTo>
                <a:cubicBezTo>
                  <a:pt x="36" y="36"/>
                  <a:pt x="36" y="36"/>
                  <a:pt x="36" y="36"/>
                </a:cubicBezTo>
                <a:cubicBezTo>
                  <a:pt x="36" y="36"/>
                  <a:pt x="36" y="36"/>
                  <a:pt x="36" y="36"/>
                </a:cubicBezTo>
                <a:cubicBezTo>
                  <a:pt x="33" y="36"/>
                  <a:pt x="29" y="32"/>
                  <a:pt x="26" y="30"/>
                </a:cubicBezTo>
                <a:cubicBezTo>
                  <a:pt x="20" y="26"/>
                  <a:pt x="14" y="21"/>
                  <a:pt x="7" y="17"/>
                </a:cubicBezTo>
                <a:cubicBezTo>
                  <a:pt x="5" y="15"/>
                  <a:pt x="0" y="11"/>
                  <a:pt x="0" y="7"/>
                </a:cubicBezTo>
                <a:cubicBezTo>
                  <a:pt x="0" y="3"/>
                  <a:pt x="3" y="0"/>
                  <a:pt x="7" y="0"/>
                </a:cubicBezTo>
                <a:cubicBezTo>
                  <a:pt x="66" y="0"/>
                  <a:pt x="66" y="0"/>
                  <a:pt x="66" y="0"/>
                </a:cubicBezTo>
                <a:cubicBezTo>
                  <a:pt x="70" y="0"/>
                  <a:pt x="72" y="2"/>
                  <a:pt x="72" y="6"/>
                </a:cubicBezTo>
                <a:cubicBezTo>
                  <a:pt x="72" y="11"/>
                  <a:pt x="69" y="15"/>
                  <a:pt x="66" y="17"/>
                </a:cubicBezTo>
                <a:close/>
                <a:moveTo>
                  <a:pt x="72" y="50"/>
                </a:moveTo>
                <a:cubicBezTo>
                  <a:pt x="72" y="53"/>
                  <a:pt x="70" y="56"/>
                  <a:pt x="66" y="56"/>
                </a:cubicBezTo>
                <a:cubicBezTo>
                  <a:pt x="7" y="56"/>
                  <a:pt x="7" y="56"/>
                  <a:pt x="7" y="56"/>
                </a:cubicBezTo>
                <a:cubicBezTo>
                  <a:pt x="3" y="56"/>
                  <a:pt x="0" y="53"/>
                  <a:pt x="0" y="50"/>
                </a:cubicBezTo>
                <a:cubicBezTo>
                  <a:pt x="0" y="18"/>
                  <a:pt x="0" y="18"/>
                  <a:pt x="0" y="18"/>
                </a:cubicBezTo>
                <a:cubicBezTo>
                  <a:pt x="2" y="19"/>
                  <a:pt x="3" y="20"/>
                  <a:pt x="5" y="21"/>
                </a:cubicBezTo>
                <a:cubicBezTo>
                  <a:pt x="11" y="26"/>
                  <a:pt x="18" y="30"/>
                  <a:pt x="24" y="35"/>
                </a:cubicBezTo>
                <a:cubicBezTo>
                  <a:pt x="28" y="38"/>
                  <a:pt x="32" y="41"/>
                  <a:pt x="36" y="41"/>
                </a:cubicBezTo>
                <a:cubicBezTo>
                  <a:pt x="36" y="41"/>
                  <a:pt x="36" y="41"/>
                  <a:pt x="36" y="41"/>
                </a:cubicBezTo>
                <a:cubicBezTo>
                  <a:pt x="37" y="41"/>
                  <a:pt x="37" y="41"/>
                  <a:pt x="37" y="41"/>
                </a:cubicBezTo>
                <a:cubicBezTo>
                  <a:pt x="41" y="41"/>
                  <a:pt x="45" y="38"/>
                  <a:pt x="48" y="35"/>
                </a:cubicBezTo>
                <a:cubicBezTo>
                  <a:pt x="55" y="30"/>
                  <a:pt x="62" y="26"/>
                  <a:pt x="68" y="21"/>
                </a:cubicBezTo>
                <a:cubicBezTo>
                  <a:pt x="70" y="20"/>
                  <a:pt x="71" y="19"/>
                  <a:pt x="72" y="18"/>
                </a:cubicBezTo>
                <a:lnTo>
                  <a:pt x="72" y="5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vert="horz" wrap="square" lIns="37157" tIns="18579" rIns="37157" bIns="18579" numCol="1" anchor="t" anchorCtr="0" compatLnSpc="1">
            <a:prstTxWarp prst="textNoShape">
              <a:avLst/>
            </a:prstTxWarp>
          </a:bodyPr>
          <a:lstStyle/>
          <a:p>
            <a:endParaRPr lang="en-US" sz="644"/>
          </a:p>
        </p:txBody>
      </p:sp>
      <p:grpSp>
        <p:nvGrpSpPr>
          <p:cNvPr id="4" name="Group 3"/>
          <p:cNvGrpSpPr/>
          <p:nvPr/>
        </p:nvGrpSpPr>
        <p:grpSpPr>
          <a:xfrm>
            <a:off x="3383923" y="1393655"/>
            <a:ext cx="3131703" cy="2592703"/>
            <a:chOff x="8327487" y="1849223"/>
            <a:chExt cx="7706801" cy="6380377"/>
          </a:xfrm>
        </p:grpSpPr>
        <p:sp>
          <p:nvSpPr>
            <p:cNvPr id="36" name="Rectangle 35"/>
            <p:cNvSpPr>
              <a:spLocks noChangeAspect="1"/>
            </p:cNvSpPr>
            <p:nvPr/>
          </p:nvSpPr>
          <p:spPr>
            <a:xfrm>
              <a:off x="8327487" y="1849223"/>
              <a:ext cx="7706801" cy="6380377"/>
            </a:xfrm>
            <a:prstGeom prst="rect">
              <a:avLst/>
            </a:prstGeom>
            <a:solidFill>
              <a:srgbClr val="19252F">
                <a:alpha val="82000"/>
              </a:srgb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743076">
                <a:defRPr/>
              </a:pPr>
              <a:endParaRPr lang="en-US" sz="644" dirty="0">
                <a:latin typeface="Lato Light"/>
              </a:endParaRPr>
            </a:p>
          </p:txBody>
        </p:sp>
        <p:sp>
          <p:nvSpPr>
            <p:cNvPr id="40" name="Rectangle 39"/>
            <p:cNvSpPr>
              <a:spLocks/>
            </p:cNvSpPr>
            <p:nvPr/>
          </p:nvSpPr>
          <p:spPr>
            <a:xfrm>
              <a:off x="8327487" y="1849223"/>
              <a:ext cx="7706801" cy="227950"/>
            </a:xfrm>
            <a:prstGeom prst="rect">
              <a:avLst/>
            </a:prstGeom>
            <a:solidFill>
              <a:srgbClr val="040709">
                <a:alpha val="46000"/>
              </a:srgb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743076">
                <a:defRPr/>
              </a:pPr>
              <a:endParaRPr lang="en-US" sz="644" dirty="0">
                <a:latin typeface="Lato Light"/>
              </a:endParaRPr>
            </a:p>
          </p:txBody>
        </p:sp>
      </p:grpSp>
      <p:sp>
        <p:nvSpPr>
          <p:cNvPr id="37" name="TextBox 36"/>
          <p:cNvSpPr txBox="1"/>
          <p:nvPr/>
        </p:nvSpPr>
        <p:spPr>
          <a:xfrm>
            <a:off x="3953704" y="2501821"/>
            <a:ext cx="2010249" cy="290469"/>
          </a:xfrm>
          <a:prstGeom prst="rect">
            <a:avLst/>
          </a:prstGeom>
          <a:noFill/>
        </p:spPr>
        <p:txBody>
          <a:bodyPr wrap="square" lIns="74299" tIns="37150" rIns="74299" bIns="37150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  <a:latin typeface="Lato Regular"/>
                <a:cs typeface="Lato Regular"/>
              </a:rPr>
              <a:t>(</a:t>
            </a:r>
            <a:r>
              <a:rPr lang="ko-KR" altLang="en-US" sz="1400" b="1" dirty="0">
                <a:solidFill>
                  <a:schemeClr val="bg1"/>
                </a:solidFill>
                <a:latin typeface="Lato Regular"/>
                <a:cs typeface="Lato Regular"/>
              </a:rPr>
              <a:t>주</a:t>
            </a:r>
            <a:r>
              <a:rPr lang="en-US" sz="1400" b="1" dirty="0">
                <a:solidFill>
                  <a:schemeClr val="bg1"/>
                </a:solidFill>
                <a:latin typeface="Lato Regular"/>
                <a:cs typeface="Lato Regular"/>
              </a:rPr>
              <a:t>) </a:t>
            </a:r>
            <a:r>
              <a:rPr lang="ko-KR" altLang="en-US" sz="1400" b="1" dirty="0">
                <a:solidFill>
                  <a:schemeClr val="bg1"/>
                </a:solidFill>
                <a:latin typeface="Lato Regular"/>
                <a:cs typeface="Lato Regular"/>
              </a:rPr>
              <a:t>실리콘브릿지</a:t>
            </a:r>
            <a:endParaRPr lang="id-ID" sz="1400" b="1" dirty="0">
              <a:solidFill>
                <a:schemeClr val="bg1"/>
              </a:solidFill>
              <a:latin typeface="Lato Regular"/>
              <a:cs typeface="Lato Regular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383923" y="2816721"/>
            <a:ext cx="3069781" cy="769768"/>
          </a:xfrm>
          <a:prstGeom prst="rect">
            <a:avLst/>
          </a:prstGeom>
          <a:noFill/>
        </p:spPr>
        <p:txBody>
          <a:bodyPr wrap="square" lIns="74299" tIns="37150" rIns="74299" bIns="37150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ko-KR" altLang="en-US" sz="1200" dirty="0">
                <a:solidFill>
                  <a:schemeClr val="bg1"/>
                </a:solidFill>
                <a:latin typeface="Lato Regular"/>
                <a:cs typeface="Lato Regular"/>
              </a:rPr>
              <a:t>서울특별시 송파구 법원로</a:t>
            </a:r>
            <a:r>
              <a:rPr lang="en-US" altLang="ko-KR" sz="1200" dirty="0">
                <a:solidFill>
                  <a:schemeClr val="bg1"/>
                </a:solidFill>
                <a:latin typeface="Lato Regular"/>
                <a:cs typeface="Lato Regular"/>
              </a:rPr>
              <a:t>9</a:t>
            </a:r>
            <a:r>
              <a:rPr lang="ko-KR" altLang="en-US" sz="1200" dirty="0">
                <a:solidFill>
                  <a:schemeClr val="bg1"/>
                </a:solidFill>
                <a:latin typeface="Lato Regular"/>
                <a:cs typeface="Lato Regular"/>
              </a:rPr>
              <a:t>길 </a:t>
            </a:r>
            <a:r>
              <a:rPr lang="en-US" altLang="ko-KR" sz="1200" dirty="0">
                <a:solidFill>
                  <a:schemeClr val="bg1"/>
                </a:solidFill>
                <a:latin typeface="Lato Regular"/>
                <a:cs typeface="Lato Regular"/>
              </a:rPr>
              <a:t>26, </a:t>
            </a:r>
            <a:r>
              <a:rPr lang="ko-KR" altLang="en-US" sz="1200" dirty="0">
                <a:solidFill>
                  <a:schemeClr val="bg1"/>
                </a:solidFill>
                <a:latin typeface="Lato Regular"/>
                <a:cs typeface="Lato Regular"/>
              </a:rPr>
              <a:t>에이치비지니스파크 </a:t>
            </a:r>
            <a:r>
              <a:rPr lang="en-US" altLang="ko-KR" sz="1200" dirty="0">
                <a:solidFill>
                  <a:schemeClr val="bg1"/>
                </a:solidFill>
                <a:latin typeface="Lato Regular"/>
                <a:cs typeface="Lato Regular"/>
              </a:rPr>
              <a:t>D</a:t>
            </a:r>
            <a:r>
              <a:rPr lang="ko-KR" altLang="en-US" sz="1200" dirty="0">
                <a:solidFill>
                  <a:schemeClr val="bg1"/>
                </a:solidFill>
                <a:latin typeface="Lato Regular"/>
                <a:cs typeface="Lato Regular"/>
              </a:rPr>
              <a:t>동 </a:t>
            </a:r>
            <a:endParaRPr lang="en-US" altLang="ko-KR" sz="1200" dirty="0">
              <a:solidFill>
                <a:schemeClr val="bg1"/>
              </a:solidFill>
              <a:latin typeface="Lato Regular"/>
              <a:cs typeface="Lato Regular"/>
            </a:endParaRPr>
          </a:p>
          <a:p>
            <a:pPr algn="ctr">
              <a:lnSpc>
                <a:spcPct val="130000"/>
              </a:lnSpc>
            </a:pPr>
            <a:r>
              <a:rPr lang="en-US" altLang="ko-KR" sz="1200" dirty="0">
                <a:solidFill>
                  <a:schemeClr val="bg1"/>
                </a:solidFill>
                <a:latin typeface="Lato Regular"/>
                <a:cs typeface="Lato Regular"/>
              </a:rPr>
              <a:t>1010~1012</a:t>
            </a:r>
            <a:r>
              <a:rPr lang="ko-KR" altLang="en-US" sz="1200" dirty="0">
                <a:solidFill>
                  <a:schemeClr val="bg1"/>
                </a:solidFill>
                <a:latin typeface="Lato Regular"/>
                <a:cs typeface="Lato Regular"/>
              </a:rPr>
              <a:t>호 </a:t>
            </a:r>
            <a:r>
              <a:rPr lang="en-US" altLang="ko-KR" sz="1200" dirty="0">
                <a:solidFill>
                  <a:schemeClr val="bg1"/>
                </a:solidFill>
                <a:latin typeface="Lato Regular"/>
                <a:cs typeface="Lato Regular"/>
              </a:rPr>
              <a:t>(05836)</a:t>
            </a:r>
            <a:endParaRPr lang="pt-BR" sz="1200" dirty="0">
              <a:solidFill>
                <a:schemeClr val="bg1"/>
              </a:solidFill>
              <a:latin typeface="Lato Regular"/>
              <a:cs typeface="Lato Regular"/>
            </a:endParaRPr>
          </a:p>
        </p:txBody>
      </p:sp>
      <p:sp>
        <p:nvSpPr>
          <p:cNvPr id="39" name="Freeform 172"/>
          <p:cNvSpPr>
            <a:spLocks noEditPoints="1"/>
          </p:cNvSpPr>
          <p:nvPr/>
        </p:nvSpPr>
        <p:spPr bwMode="auto">
          <a:xfrm>
            <a:off x="4694726" y="1582107"/>
            <a:ext cx="524349" cy="768532"/>
          </a:xfrm>
          <a:custGeom>
            <a:avLst/>
            <a:gdLst/>
            <a:ahLst/>
            <a:cxnLst>
              <a:cxn ang="0">
                <a:pos x="40" y="0"/>
              </a:cxn>
              <a:cxn ang="0">
                <a:pos x="0" y="37"/>
              </a:cxn>
              <a:cxn ang="0">
                <a:pos x="40" y="117"/>
              </a:cxn>
              <a:cxn ang="0">
                <a:pos x="80" y="37"/>
              </a:cxn>
              <a:cxn ang="0">
                <a:pos x="40" y="0"/>
              </a:cxn>
              <a:cxn ang="0">
                <a:pos x="40" y="49"/>
              </a:cxn>
              <a:cxn ang="0">
                <a:pos x="27" y="37"/>
              </a:cxn>
              <a:cxn ang="0">
                <a:pos x="40" y="24"/>
              </a:cxn>
              <a:cxn ang="0">
                <a:pos x="53" y="37"/>
              </a:cxn>
              <a:cxn ang="0">
                <a:pos x="40" y="49"/>
              </a:cxn>
            </a:cxnLst>
            <a:rect l="0" t="0" r="r" b="b"/>
            <a:pathLst>
              <a:path w="80" h="117">
                <a:moveTo>
                  <a:pt x="40" y="0"/>
                </a:moveTo>
                <a:cubicBezTo>
                  <a:pt x="24" y="0"/>
                  <a:pt x="0" y="8"/>
                  <a:pt x="0" y="37"/>
                </a:cubicBezTo>
                <a:cubicBezTo>
                  <a:pt x="0" y="51"/>
                  <a:pt x="32" y="102"/>
                  <a:pt x="40" y="117"/>
                </a:cubicBezTo>
                <a:cubicBezTo>
                  <a:pt x="48" y="102"/>
                  <a:pt x="80" y="51"/>
                  <a:pt x="80" y="37"/>
                </a:cubicBezTo>
                <a:cubicBezTo>
                  <a:pt x="80" y="8"/>
                  <a:pt x="56" y="0"/>
                  <a:pt x="40" y="0"/>
                </a:cubicBezTo>
                <a:close/>
                <a:moveTo>
                  <a:pt x="40" y="49"/>
                </a:moveTo>
                <a:cubicBezTo>
                  <a:pt x="33" y="49"/>
                  <a:pt x="27" y="44"/>
                  <a:pt x="27" y="37"/>
                </a:cubicBezTo>
                <a:cubicBezTo>
                  <a:pt x="27" y="30"/>
                  <a:pt x="33" y="24"/>
                  <a:pt x="40" y="24"/>
                </a:cubicBezTo>
                <a:cubicBezTo>
                  <a:pt x="47" y="24"/>
                  <a:pt x="53" y="30"/>
                  <a:pt x="53" y="37"/>
                </a:cubicBezTo>
                <a:cubicBezTo>
                  <a:pt x="53" y="44"/>
                  <a:pt x="47" y="49"/>
                  <a:pt x="40" y="49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37157" tIns="18579" rIns="37157" bIns="18579" numCol="1" anchor="t" anchorCtr="0" compatLnSpc="1">
            <a:prstTxWarp prst="textNoShape">
              <a:avLst/>
            </a:prstTxWarp>
          </a:bodyPr>
          <a:lstStyle/>
          <a:p>
            <a:endParaRPr lang="en-US" sz="644">
              <a:solidFill>
                <a:schemeClr val="bg1"/>
              </a:solidFill>
              <a:latin typeface="Lato Regular"/>
              <a:cs typeface="Lato Regular"/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2593291" y="4067840"/>
            <a:ext cx="4736152" cy="809027"/>
            <a:chOff x="6361236" y="483017"/>
            <a:chExt cx="11655185" cy="1990933"/>
          </a:xfrm>
        </p:grpSpPr>
        <p:sp>
          <p:nvSpPr>
            <p:cNvPr id="26" name="TextBox 25"/>
            <p:cNvSpPr txBox="1"/>
            <p:nvPr/>
          </p:nvSpPr>
          <p:spPr>
            <a:xfrm>
              <a:off x="9507855" y="483017"/>
              <a:ext cx="5320793" cy="1304165"/>
            </a:xfrm>
            <a:prstGeom prst="rect">
              <a:avLst/>
            </a:prstGeom>
            <a:noFill/>
          </p:spPr>
          <p:txBody>
            <a:bodyPr wrap="none" lIns="37150" tIns="18575" rIns="37150" bIns="18575" rtlCol="0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tx2"/>
                  </a:solidFill>
                  <a:latin typeface="Lato Regular"/>
                  <a:cs typeface="Lato Regular"/>
                </a:rPr>
                <a:t>Contact Us</a:t>
              </a:r>
              <a:endParaRPr lang="id-ID" sz="3200" b="1" dirty="0">
                <a:solidFill>
                  <a:schemeClr val="tx2"/>
                </a:solidFill>
                <a:latin typeface="Lato Regular"/>
                <a:cs typeface="Lato Regular"/>
              </a:endParaRPr>
            </a:p>
          </p:txBody>
        </p:sp>
        <p:sp>
          <p:nvSpPr>
            <p:cNvPr id="33" name="Subtitle 2"/>
            <p:cNvSpPr txBox="1">
              <a:spLocks/>
            </p:cNvSpPr>
            <p:nvPr/>
          </p:nvSpPr>
          <p:spPr>
            <a:xfrm>
              <a:off x="6361236" y="1634834"/>
              <a:ext cx="11655185" cy="839116"/>
            </a:xfrm>
            <a:prstGeom prst="rect">
              <a:avLst/>
            </a:prstGeom>
          </p:spPr>
          <p:txBody>
            <a:bodyPr vert="horz" lIns="88378" tIns="44189" rIns="88378" bIns="44189" rtlCol="0">
              <a:norm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60" dirty="0">
                <a:solidFill>
                  <a:schemeClr val="accent1"/>
                </a:solidFill>
                <a:latin typeface="Lato Light"/>
                <a:cs typeface="Lato Ligh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68559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airplane"/>
      </p:transition>
    </mc:Choice>
    <mc:Fallback xmlns="">
      <p:transition spd="slow" advClick="0">
        <p:fade/>
      </p:transition>
    </mc:Fallback>
  </mc:AlternateContent>
</p:sld>
</file>

<file path=ppt/theme/theme1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name="Default Theme">
  <a:themeElements>
    <a:clrScheme name="Motagua Light">
      <a:dk1>
        <a:srgbClr val="445469"/>
      </a:dk1>
      <a:lt1>
        <a:srgbClr val="ffffff"/>
      </a:lt1>
      <a:dk2>
        <a:srgbClr val="445469"/>
      </a:dk2>
      <a:lt2>
        <a:srgbClr val="ffffff"/>
      </a:lt2>
      <a:accent1>
        <a:srgbClr val="1ea185"/>
      </a:accent1>
      <a:accent2>
        <a:srgbClr val="9bbb5c"/>
      </a:accent2>
      <a:accent3>
        <a:srgbClr val="f29b26"/>
      </a:accent3>
      <a:accent4>
        <a:srgbClr val="bd392f"/>
      </a:accent4>
      <a:accent5>
        <a:srgbClr val="445469"/>
      </a:accent5>
      <a:accent6>
        <a:srgbClr val="445469"/>
      </a:accent6>
      <a:hlink>
        <a:srgbClr val="f33b48"/>
      </a:hlink>
      <a:folHlink>
        <a:srgbClr val="ffc000"/>
      </a:folHlink>
    </a:clrScheme>
    <a:fontScheme name="Office Theme">
      <a:majorFont>
        <a:latin typeface="Calibri Light" panose="020F0302020204030204"/>
        <a:ea typeface=""/>
        <a:cs typeface=""/>
        <a:font script="Jpan" typeface="MS PGothic"/>
        <a:font script="Hang" typeface="맑은 고딕"/>
        <a:font script="Hans" typeface="SimSun"/>
        <a:font script="Hant" typeface="PMingLiU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MS PGothic"/>
        <a:font script="Hang" typeface="맑은 고딕"/>
        <a:font script="Hans" typeface="SimSun"/>
        <a:font script="Hant" typeface="PMingLiU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MS PGothic"/>
        <a:font script="Hang" typeface="맑은 고딕"/>
        <a:font script="Hans" typeface="SimSun"/>
        <a:font script="Hant" typeface="PMingLiU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MS PGothic"/>
        <a:font script="Hang" typeface="맑은 고딕"/>
        <a:font script="Hans" typeface="SimSun"/>
        <a:font script="Hant" typeface="PMingLiU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/>
      <a:lstStyle/>
    </a:txDef>
  </a:objectDefaults>
</a:theme>
</file>

<file path=docProps/app.xml><?xml version="1.0" encoding="utf-8"?>
<ep:Properties xmlns:r="http://schemas.openxmlformats.org/officeDocument/2006/relationships" xmlns:ep="http://schemas.openxmlformats.org/officeDocument/2006/extended-properties" xmlns:vt="http://schemas.openxmlformats.org/officeDocument/2006/docPropsVTypes">
  <ep:Manager/>
  <ep:Company/>
  <ep:Words>664</ep:Words>
  <ep:PresentationFormat>A4 용지(210x297mm)</ep:PresentationFormat>
  <ep:Paragraphs>65</ep:Paragraphs>
  <ep:Slides>9</ep:Slides>
  <ep:Notes>3</ep:Notes>
  <ep:TotalTime>0</ep:TotalTime>
  <ep:HiddenSlides>0</ep:HiddenSlides>
  <ep:MMClips>0</ep:MMClips>
  <ep: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9</vt:i4>
      </vt:variant>
    </vt:vector>
  </ep:HeadingPairs>
  <ep:TitlesOfParts>
    <vt:vector size="10" baseType="lpstr">
      <vt:lpstr>Default Theme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</vt:vector>
  </ep:TitlesOfParts>
  <ep:HyperlinkBase/>
  <ep:Application>Show</ep:Application>
  <ep:AppVersion>12.0000</ep:AppVersion>
</ep:Properties>
</file>

<file path=docProps/core.xml><?xml version="1.0" encoding="utf-8"?>
<cp:coreProperties xmlns:r="http://schemas.openxmlformats.org/officeDocument/2006/relationships"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2019-09-05T06:29:57.000</dcterms:created>
  <dc:creator>Taeho Kim</dc:creator>
  <cp:lastModifiedBy>user</cp:lastModifiedBy>
  <dcterms:modified xsi:type="dcterms:W3CDTF">2020-02-15T03:56:31.234</dcterms:modified>
  <cp:revision>80</cp:revision>
  <dc:title>PowerPoint 프레젠테이션</dc:title>
  <cp:version/>
</cp:coreProperties>
</file>